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78" r:id="rId2"/>
    <p:sldId id="256" r:id="rId3"/>
    <p:sldId id="258" r:id="rId4"/>
    <p:sldId id="298" r:id="rId5"/>
    <p:sldId id="273" r:id="rId6"/>
    <p:sldId id="300" r:id="rId7"/>
    <p:sldId id="259" r:id="rId8"/>
    <p:sldId id="307" r:id="rId9"/>
    <p:sldId id="305" r:id="rId10"/>
    <p:sldId id="308" r:id="rId11"/>
    <p:sldId id="306" r:id="rId12"/>
    <p:sldId id="274" r:id="rId13"/>
    <p:sldId id="280" r:id="rId14"/>
    <p:sldId id="309" r:id="rId15"/>
    <p:sldId id="310" r:id="rId16"/>
    <p:sldId id="284" r:id="rId17"/>
    <p:sldId id="285" r:id="rId18"/>
    <p:sldId id="286" r:id="rId19"/>
    <p:sldId id="297" r:id="rId20"/>
    <p:sldId id="303" r:id="rId21"/>
    <p:sldId id="27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33"/>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41" autoAdjust="0"/>
    <p:restoredTop sz="94624" autoAdjust="0"/>
  </p:normalViewPr>
  <p:slideViewPr>
    <p:cSldViewPr>
      <p:cViewPr varScale="1">
        <p:scale>
          <a:sx n="97" d="100"/>
          <a:sy n="97" d="100"/>
        </p:scale>
        <p:origin x="-114" y="-192"/>
      </p:cViewPr>
      <p:guideLst>
        <p:guide orient="horz" pos="2160"/>
        <p:guide pos="2880"/>
      </p:guideLst>
    </p:cSldViewPr>
  </p:slideViewPr>
  <p:outlineViewPr>
    <p:cViewPr>
      <p:scale>
        <a:sx n="33" d="100"/>
        <a:sy n="33" d="100"/>
      </p:scale>
      <p:origin x="24" y="27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F1361-383A-43D8-9A86-D64ACC102DF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50E568C-EA21-4958-961E-756424D840CB}">
      <dgm:prSet custT="1"/>
      <dgm:spPr/>
      <dgm:t>
        <a:bodyPr/>
        <a:lstStyle/>
        <a:p>
          <a:pPr algn="just" rtl="1"/>
          <a:endParaRPr lang="fa-IR" sz="1800" b="1" dirty="0" smtClean="0"/>
        </a:p>
        <a:p>
          <a:pPr algn="just" rtl="1"/>
          <a:endParaRPr lang="fa-IR" sz="1800" b="1" dirty="0" smtClean="0">
            <a:cs typeface="B Traffic" pitchFamily="2" charset="-78"/>
          </a:endParaRPr>
        </a:p>
        <a:p>
          <a:pPr algn="just" rtl="1"/>
          <a:r>
            <a:rPr lang="fa-IR" sz="1800" b="1" dirty="0" smtClean="0"/>
            <a:t>رشد 90 درصدي اعضاء‌ اصلي انجمن در مقايسه با مجمع سال گذشته/ تعداد فعلي اعضاء = 200 نفر </a:t>
          </a:r>
          <a:endParaRPr lang="en-US" sz="1800" dirty="0" smtClean="0"/>
        </a:p>
        <a:p>
          <a:pPr algn="just" rtl="1"/>
          <a:r>
            <a:rPr lang="fa-IR" sz="1800" b="1" dirty="0" smtClean="0"/>
            <a:t>تا اين لحظه، 35 نفر از افرادي كه وارد دومين سال عضويت خود در انجمن شدند، براي تمديد عضويتشان اقدام كرده اند. </a:t>
          </a:r>
        </a:p>
        <a:p>
          <a:pPr algn="just" rtl="1"/>
          <a:r>
            <a:rPr lang="fa-IR" sz="1800" b="1" dirty="0" smtClean="0"/>
            <a:t>شمار بازديدهاي اينترنتي انجمن به حدود 70 هزار بازديد افزايش يافته است كه از اين تعداد، 32% مربوط به خارج از كشور بوده است. </a:t>
          </a:r>
        </a:p>
        <a:p>
          <a:pPr algn="just" rtl="1"/>
          <a:endParaRPr lang="fa-IR" sz="1800" b="1" dirty="0" smtClean="0"/>
        </a:p>
        <a:p>
          <a:pPr algn="just" rtl="1"/>
          <a:endParaRPr lang="fa-IR" sz="1800" b="1" dirty="0" smtClean="0">
            <a:cs typeface="B Traffic" pitchFamily="2" charset="-78"/>
          </a:endParaRPr>
        </a:p>
        <a:p>
          <a:pPr algn="just" rtl="1"/>
          <a:endParaRPr lang="fa-IR" sz="1800" b="1" dirty="0" smtClean="0">
            <a:cs typeface="B Traffic" pitchFamily="2" charset="-78"/>
          </a:endParaRPr>
        </a:p>
        <a:p>
          <a:pPr algn="just" rtl="1"/>
          <a:endParaRPr lang="fa-IR" sz="1800" b="1" dirty="0" smtClean="0">
            <a:cs typeface="B Traffic" pitchFamily="2" charset="-78"/>
          </a:endParaRPr>
        </a:p>
        <a:p>
          <a:pPr algn="just" rtl="1"/>
          <a:endParaRPr lang="en-US" sz="1800" dirty="0">
            <a:cs typeface="B Traffic" pitchFamily="2" charset="-78"/>
          </a:endParaRPr>
        </a:p>
      </dgm:t>
    </dgm:pt>
    <dgm:pt modelId="{3AD30B68-EC72-4B61-B76C-A4F1FE7C9D42}" type="sibTrans" cxnId="{2E1DF4FE-A2D1-4E02-9EA8-2787523346CA}">
      <dgm:prSet/>
      <dgm:spPr/>
      <dgm:t>
        <a:bodyPr/>
        <a:lstStyle/>
        <a:p>
          <a:endParaRPr lang="en-US"/>
        </a:p>
      </dgm:t>
    </dgm:pt>
    <dgm:pt modelId="{C4D3A66B-5DE0-486F-B2F5-A3D4AF5D712B}" type="parTrans" cxnId="{2E1DF4FE-A2D1-4E02-9EA8-2787523346CA}">
      <dgm:prSet/>
      <dgm:spPr/>
      <dgm:t>
        <a:bodyPr/>
        <a:lstStyle/>
        <a:p>
          <a:endParaRPr lang="en-US"/>
        </a:p>
      </dgm:t>
    </dgm:pt>
    <dgm:pt modelId="{3AE96333-0F01-4BCF-88A5-2F050B9ED7F8}" type="pres">
      <dgm:prSet presAssocID="{112F1361-383A-43D8-9A86-D64ACC102DF1}" presName="linear" presStyleCnt="0">
        <dgm:presLayoutVars>
          <dgm:animLvl val="lvl"/>
          <dgm:resizeHandles val="exact"/>
        </dgm:presLayoutVars>
      </dgm:prSet>
      <dgm:spPr/>
      <dgm:t>
        <a:bodyPr/>
        <a:lstStyle/>
        <a:p>
          <a:endParaRPr lang="en-US"/>
        </a:p>
      </dgm:t>
    </dgm:pt>
    <dgm:pt modelId="{748A1FBE-506C-4B7E-A2C9-2B8B632A5567}" type="pres">
      <dgm:prSet presAssocID="{350E568C-EA21-4958-961E-756424D840CB}" presName="parentText" presStyleLbl="node1" presStyleIdx="0" presStyleCnt="1">
        <dgm:presLayoutVars>
          <dgm:chMax val="0"/>
          <dgm:bulletEnabled val="1"/>
        </dgm:presLayoutVars>
      </dgm:prSet>
      <dgm:spPr/>
      <dgm:t>
        <a:bodyPr/>
        <a:lstStyle/>
        <a:p>
          <a:endParaRPr lang="en-US"/>
        </a:p>
      </dgm:t>
    </dgm:pt>
  </dgm:ptLst>
  <dgm:cxnLst>
    <dgm:cxn modelId="{D5A1FDA3-E68B-435E-9E28-02D7DE9892B5}" type="presOf" srcId="{350E568C-EA21-4958-961E-756424D840CB}" destId="{748A1FBE-506C-4B7E-A2C9-2B8B632A5567}" srcOrd="0" destOrd="0" presId="urn:microsoft.com/office/officeart/2005/8/layout/vList2"/>
    <dgm:cxn modelId="{2E1DF4FE-A2D1-4E02-9EA8-2787523346CA}" srcId="{112F1361-383A-43D8-9A86-D64ACC102DF1}" destId="{350E568C-EA21-4958-961E-756424D840CB}" srcOrd="0" destOrd="0" parTransId="{C4D3A66B-5DE0-486F-B2F5-A3D4AF5D712B}" sibTransId="{3AD30B68-EC72-4B61-B76C-A4F1FE7C9D42}"/>
    <dgm:cxn modelId="{873247BB-DDF2-43BA-9E9B-150E77303AE7}" type="presOf" srcId="{112F1361-383A-43D8-9A86-D64ACC102DF1}" destId="{3AE96333-0F01-4BCF-88A5-2F050B9ED7F8}" srcOrd="0" destOrd="0" presId="urn:microsoft.com/office/officeart/2005/8/layout/vList2"/>
    <dgm:cxn modelId="{31E2A53A-1E32-49F8-BECD-076E210B3F8D}" type="presParOf" srcId="{3AE96333-0F01-4BCF-88A5-2F050B9ED7F8}" destId="{748A1FBE-506C-4B7E-A2C9-2B8B632A556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F1361-383A-43D8-9A86-D64ACC102DF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4CE22D8-41C4-4E27-8B79-95B38B91284A}">
      <dgm:prSet custT="1"/>
      <dgm:spPr/>
      <dgm:t>
        <a:bodyPr/>
        <a:lstStyle/>
        <a:p>
          <a:pPr algn="just" rtl="1"/>
          <a:r>
            <a:rPr lang="fa-IR" sz="2000" b="1" dirty="0" smtClean="0"/>
            <a:t>ثبت چندين نوبت كمكهاي قرض الحسنه اعضاء هيات موسس و هيات مديره دور اول و دوم در دفاتر مالي انجمن برابر اسناد مالي دريافتي</a:t>
          </a:r>
          <a:endParaRPr lang="en-US" sz="2000" b="1" dirty="0"/>
        </a:p>
      </dgm:t>
    </dgm:pt>
    <dgm:pt modelId="{5393DBFB-6BD2-4D3F-8667-84F0BA939694}" type="parTrans" cxnId="{4213E34F-ED61-4DD3-90F6-71841BD66AC9}">
      <dgm:prSet/>
      <dgm:spPr/>
      <dgm:t>
        <a:bodyPr/>
        <a:lstStyle/>
        <a:p>
          <a:endParaRPr lang="en-US"/>
        </a:p>
      </dgm:t>
    </dgm:pt>
    <dgm:pt modelId="{26C11E2B-ABE8-4F4E-877F-15180EC37F06}" type="sibTrans" cxnId="{4213E34F-ED61-4DD3-90F6-71841BD66AC9}">
      <dgm:prSet/>
      <dgm:spPr/>
      <dgm:t>
        <a:bodyPr/>
        <a:lstStyle/>
        <a:p>
          <a:endParaRPr lang="en-US"/>
        </a:p>
      </dgm:t>
    </dgm:pt>
    <dgm:pt modelId="{98885D6A-1694-4990-A4B5-D2BA524FEB6A}">
      <dgm:prSet custT="1"/>
      <dgm:spPr/>
      <dgm:t>
        <a:bodyPr/>
        <a:lstStyle/>
        <a:p>
          <a:pPr algn="just" rtl="1"/>
          <a:r>
            <a:rPr lang="fa-IR" sz="2000" b="1" dirty="0" smtClean="0"/>
            <a:t>افتتاح درگاه پرداخت الكترونيكي حساب جاري حقوقي انجمن بر روي سايت و آسان سازي قابل توجه براي واريز حق عضويت ساليانه اعضاء </a:t>
          </a:r>
          <a:endParaRPr lang="en-US" sz="2000" b="1" dirty="0"/>
        </a:p>
      </dgm:t>
    </dgm:pt>
    <dgm:pt modelId="{A88F6965-17A3-4C8A-B369-EDF0522E5F33}" type="parTrans" cxnId="{E5976F85-757A-4F5F-A3BF-A431B7F79E33}">
      <dgm:prSet/>
      <dgm:spPr/>
    </dgm:pt>
    <dgm:pt modelId="{F133C802-133A-4FA6-BE4C-211316B69A71}" type="sibTrans" cxnId="{E5976F85-757A-4F5F-A3BF-A431B7F79E33}">
      <dgm:prSet/>
      <dgm:spPr/>
    </dgm:pt>
    <dgm:pt modelId="{8EAA501C-C803-47AA-91B8-363E0FD6621F}">
      <dgm:prSet custT="1"/>
      <dgm:spPr/>
      <dgm:t>
        <a:bodyPr/>
        <a:lstStyle/>
        <a:p>
          <a:pPr algn="just" rtl="1"/>
          <a:r>
            <a:rPr lang="fa-IR" sz="2000" b="1" dirty="0" smtClean="0"/>
            <a:t>پرداخت ماليات بر اجاره محل دفتر انجمن به حوزه مالياتي مربوط و نيز خريد دفاتر مالي (كل و روزنامه) انجمن براي سالهاي 91 و 92</a:t>
          </a:r>
          <a:endParaRPr lang="en-US" sz="2000" b="1" dirty="0"/>
        </a:p>
      </dgm:t>
    </dgm:pt>
    <dgm:pt modelId="{0491241F-9ECA-4EBF-968C-49F3EF4BC712}" type="sibTrans" cxnId="{42186A35-E35F-496A-910D-1147F8D65B82}">
      <dgm:prSet/>
      <dgm:spPr/>
    </dgm:pt>
    <dgm:pt modelId="{3F61A2E3-B57E-48AE-A43C-AD36D3F8B60C}" type="parTrans" cxnId="{42186A35-E35F-496A-910D-1147F8D65B82}">
      <dgm:prSet/>
      <dgm:spPr/>
    </dgm:pt>
    <dgm:pt modelId="{BB7E4294-914F-4F6C-A4FC-A932F1FB49D8}">
      <dgm:prSet custT="1"/>
      <dgm:spPr/>
      <dgm:t>
        <a:bodyPr/>
        <a:lstStyle/>
        <a:p>
          <a:pPr algn="just" rtl="1"/>
          <a:r>
            <a:rPr lang="fa-IR" sz="2000" b="1" dirty="0" smtClean="0"/>
            <a:t>ادامه فعاليتهاي مالي و حسابداري انجمن، تمديد قرارداد با حسابدار انجمن در سال 91</a:t>
          </a:r>
          <a:endParaRPr lang="en-US" sz="2000" b="1" dirty="0"/>
        </a:p>
      </dgm:t>
    </dgm:pt>
    <dgm:pt modelId="{A63FF774-AFD6-4B4A-B719-B28CDDD085A4}" type="sibTrans" cxnId="{9116A6EA-0113-4CBA-A7F0-0AFFDE5B592D}">
      <dgm:prSet/>
      <dgm:spPr/>
    </dgm:pt>
    <dgm:pt modelId="{597CAE6C-7681-43D8-AC45-0716309FC325}" type="parTrans" cxnId="{9116A6EA-0113-4CBA-A7F0-0AFFDE5B592D}">
      <dgm:prSet/>
      <dgm:spPr/>
    </dgm:pt>
    <dgm:pt modelId="{3AE96333-0F01-4BCF-88A5-2F050B9ED7F8}" type="pres">
      <dgm:prSet presAssocID="{112F1361-383A-43D8-9A86-D64ACC102DF1}" presName="linear" presStyleCnt="0">
        <dgm:presLayoutVars>
          <dgm:animLvl val="lvl"/>
          <dgm:resizeHandles val="exact"/>
        </dgm:presLayoutVars>
      </dgm:prSet>
      <dgm:spPr/>
      <dgm:t>
        <a:bodyPr/>
        <a:lstStyle/>
        <a:p>
          <a:endParaRPr lang="en-US"/>
        </a:p>
      </dgm:t>
    </dgm:pt>
    <dgm:pt modelId="{84EC8D1C-4BBE-4C12-9A62-7D0C951D1D0E}" type="pres">
      <dgm:prSet presAssocID="{14CE22D8-41C4-4E27-8B79-95B38B91284A}" presName="parentText" presStyleLbl="node1" presStyleIdx="0" presStyleCnt="4" custLinFactNeighborY="-20650">
        <dgm:presLayoutVars>
          <dgm:chMax val="0"/>
          <dgm:bulletEnabled val="1"/>
        </dgm:presLayoutVars>
      </dgm:prSet>
      <dgm:spPr/>
      <dgm:t>
        <a:bodyPr/>
        <a:lstStyle/>
        <a:p>
          <a:endParaRPr lang="en-US"/>
        </a:p>
      </dgm:t>
    </dgm:pt>
    <dgm:pt modelId="{DCBEB9A1-6660-4D56-9CFB-B1375DDCFEDC}" type="pres">
      <dgm:prSet presAssocID="{26C11E2B-ABE8-4F4E-877F-15180EC37F06}" presName="spacer" presStyleCnt="0"/>
      <dgm:spPr/>
    </dgm:pt>
    <dgm:pt modelId="{0C217EFD-D16C-4E64-A01F-C6FE5D7FF88A}" type="pres">
      <dgm:prSet presAssocID="{98885D6A-1694-4990-A4B5-D2BA524FEB6A}" presName="parentText" presStyleLbl="node1" presStyleIdx="1" presStyleCnt="4">
        <dgm:presLayoutVars>
          <dgm:chMax val="0"/>
          <dgm:bulletEnabled val="1"/>
        </dgm:presLayoutVars>
      </dgm:prSet>
      <dgm:spPr/>
      <dgm:t>
        <a:bodyPr/>
        <a:lstStyle/>
        <a:p>
          <a:endParaRPr lang="en-US"/>
        </a:p>
      </dgm:t>
    </dgm:pt>
    <dgm:pt modelId="{D3644D63-740E-49B2-BFCC-ED67A28ED403}" type="pres">
      <dgm:prSet presAssocID="{F133C802-133A-4FA6-BE4C-211316B69A71}" presName="spacer" presStyleCnt="0"/>
      <dgm:spPr/>
    </dgm:pt>
    <dgm:pt modelId="{32002737-4CB7-4F85-BEBF-B91F89A20E3E}" type="pres">
      <dgm:prSet presAssocID="{8EAA501C-C803-47AA-91B8-363E0FD6621F}" presName="parentText" presStyleLbl="node1" presStyleIdx="2" presStyleCnt="4">
        <dgm:presLayoutVars>
          <dgm:chMax val="0"/>
          <dgm:bulletEnabled val="1"/>
        </dgm:presLayoutVars>
      </dgm:prSet>
      <dgm:spPr/>
      <dgm:t>
        <a:bodyPr/>
        <a:lstStyle/>
        <a:p>
          <a:endParaRPr lang="en-US"/>
        </a:p>
      </dgm:t>
    </dgm:pt>
    <dgm:pt modelId="{E6A35AC1-E577-484F-B259-4D26405CE70E}" type="pres">
      <dgm:prSet presAssocID="{0491241F-9ECA-4EBF-968C-49F3EF4BC712}" presName="spacer" presStyleCnt="0"/>
      <dgm:spPr/>
    </dgm:pt>
    <dgm:pt modelId="{5B56D357-1145-4106-B4C1-3E9280C4889D}" type="pres">
      <dgm:prSet presAssocID="{BB7E4294-914F-4F6C-A4FC-A932F1FB49D8}" presName="parentText" presStyleLbl="node1" presStyleIdx="3" presStyleCnt="4" custLinFactNeighborY="-63432">
        <dgm:presLayoutVars>
          <dgm:chMax val="0"/>
          <dgm:bulletEnabled val="1"/>
        </dgm:presLayoutVars>
      </dgm:prSet>
      <dgm:spPr/>
      <dgm:t>
        <a:bodyPr/>
        <a:lstStyle/>
        <a:p>
          <a:endParaRPr lang="en-US"/>
        </a:p>
      </dgm:t>
    </dgm:pt>
  </dgm:ptLst>
  <dgm:cxnLst>
    <dgm:cxn modelId="{42186A35-E35F-496A-910D-1147F8D65B82}" srcId="{112F1361-383A-43D8-9A86-D64ACC102DF1}" destId="{8EAA501C-C803-47AA-91B8-363E0FD6621F}" srcOrd="2" destOrd="0" parTransId="{3F61A2E3-B57E-48AE-A43C-AD36D3F8B60C}" sibTransId="{0491241F-9ECA-4EBF-968C-49F3EF4BC712}"/>
    <dgm:cxn modelId="{C92348FD-F4B0-4347-9100-620C6438FE14}" type="presOf" srcId="{8EAA501C-C803-47AA-91B8-363E0FD6621F}" destId="{32002737-4CB7-4F85-BEBF-B91F89A20E3E}" srcOrd="0" destOrd="0" presId="urn:microsoft.com/office/officeart/2005/8/layout/vList2"/>
    <dgm:cxn modelId="{E5976F85-757A-4F5F-A3BF-A431B7F79E33}" srcId="{112F1361-383A-43D8-9A86-D64ACC102DF1}" destId="{98885D6A-1694-4990-A4B5-D2BA524FEB6A}" srcOrd="1" destOrd="0" parTransId="{A88F6965-17A3-4C8A-B369-EDF0522E5F33}" sibTransId="{F133C802-133A-4FA6-BE4C-211316B69A71}"/>
    <dgm:cxn modelId="{9116A6EA-0113-4CBA-A7F0-0AFFDE5B592D}" srcId="{112F1361-383A-43D8-9A86-D64ACC102DF1}" destId="{BB7E4294-914F-4F6C-A4FC-A932F1FB49D8}" srcOrd="3" destOrd="0" parTransId="{597CAE6C-7681-43D8-AC45-0716309FC325}" sibTransId="{A63FF774-AFD6-4B4A-B719-B28CDDD085A4}"/>
    <dgm:cxn modelId="{BEBC8722-FD8D-43B4-9707-431C6D6E9C81}" type="presOf" srcId="{112F1361-383A-43D8-9A86-D64ACC102DF1}" destId="{3AE96333-0F01-4BCF-88A5-2F050B9ED7F8}" srcOrd="0" destOrd="0" presId="urn:microsoft.com/office/officeart/2005/8/layout/vList2"/>
    <dgm:cxn modelId="{3BA4AA60-FAAD-4D1A-B1B8-CD2B250DD2E5}" type="presOf" srcId="{98885D6A-1694-4990-A4B5-D2BA524FEB6A}" destId="{0C217EFD-D16C-4E64-A01F-C6FE5D7FF88A}" srcOrd="0" destOrd="0" presId="urn:microsoft.com/office/officeart/2005/8/layout/vList2"/>
    <dgm:cxn modelId="{4E51C263-BE3F-4C03-8CE9-53E2238DC507}" type="presOf" srcId="{14CE22D8-41C4-4E27-8B79-95B38B91284A}" destId="{84EC8D1C-4BBE-4C12-9A62-7D0C951D1D0E}" srcOrd="0" destOrd="0" presId="urn:microsoft.com/office/officeart/2005/8/layout/vList2"/>
    <dgm:cxn modelId="{EB98384A-6CA0-4C09-A6F6-0CEB519881BC}" type="presOf" srcId="{BB7E4294-914F-4F6C-A4FC-A932F1FB49D8}" destId="{5B56D357-1145-4106-B4C1-3E9280C4889D}" srcOrd="0" destOrd="0" presId="urn:microsoft.com/office/officeart/2005/8/layout/vList2"/>
    <dgm:cxn modelId="{4213E34F-ED61-4DD3-90F6-71841BD66AC9}" srcId="{112F1361-383A-43D8-9A86-D64ACC102DF1}" destId="{14CE22D8-41C4-4E27-8B79-95B38B91284A}" srcOrd="0" destOrd="0" parTransId="{5393DBFB-6BD2-4D3F-8667-84F0BA939694}" sibTransId="{26C11E2B-ABE8-4F4E-877F-15180EC37F06}"/>
    <dgm:cxn modelId="{9B97D870-D841-40F6-B5A5-83B390B9AA70}" type="presParOf" srcId="{3AE96333-0F01-4BCF-88A5-2F050B9ED7F8}" destId="{84EC8D1C-4BBE-4C12-9A62-7D0C951D1D0E}" srcOrd="0" destOrd="0" presId="urn:microsoft.com/office/officeart/2005/8/layout/vList2"/>
    <dgm:cxn modelId="{D16113E3-1EC1-4CD3-8782-7F091D131EAD}" type="presParOf" srcId="{3AE96333-0F01-4BCF-88A5-2F050B9ED7F8}" destId="{DCBEB9A1-6660-4D56-9CFB-B1375DDCFEDC}" srcOrd="1" destOrd="0" presId="urn:microsoft.com/office/officeart/2005/8/layout/vList2"/>
    <dgm:cxn modelId="{60170482-EFC0-4746-ACD0-DF16B8E1738F}" type="presParOf" srcId="{3AE96333-0F01-4BCF-88A5-2F050B9ED7F8}" destId="{0C217EFD-D16C-4E64-A01F-C6FE5D7FF88A}" srcOrd="2" destOrd="0" presId="urn:microsoft.com/office/officeart/2005/8/layout/vList2"/>
    <dgm:cxn modelId="{BF9CC81F-8A43-4972-99CC-1ECBC5B54714}" type="presParOf" srcId="{3AE96333-0F01-4BCF-88A5-2F050B9ED7F8}" destId="{D3644D63-740E-49B2-BFCC-ED67A28ED403}" srcOrd="3" destOrd="0" presId="urn:microsoft.com/office/officeart/2005/8/layout/vList2"/>
    <dgm:cxn modelId="{CE832E0E-4747-4CA3-97DA-83DCCD6C09D3}" type="presParOf" srcId="{3AE96333-0F01-4BCF-88A5-2F050B9ED7F8}" destId="{32002737-4CB7-4F85-BEBF-B91F89A20E3E}" srcOrd="4" destOrd="0" presId="urn:microsoft.com/office/officeart/2005/8/layout/vList2"/>
    <dgm:cxn modelId="{E6AB1EB4-F253-4C39-B90D-92EC98D47A06}" type="presParOf" srcId="{3AE96333-0F01-4BCF-88A5-2F050B9ED7F8}" destId="{E6A35AC1-E577-484F-B259-4D26405CE70E}" srcOrd="5" destOrd="0" presId="urn:microsoft.com/office/officeart/2005/8/layout/vList2"/>
    <dgm:cxn modelId="{D081DB99-723E-4766-96F2-3698F2E7F2C1}" type="presParOf" srcId="{3AE96333-0F01-4BCF-88A5-2F050B9ED7F8}" destId="{5B56D357-1145-4106-B4C1-3E9280C4889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F1361-383A-43D8-9A86-D64ACC102DF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70865B6-D0DF-470C-A4C9-A11C59ECB0C2}">
      <dgm:prSet/>
      <dgm:spPr/>
      <dgm:t>
        <a:bodyPr/>
        <a:lstStyle/>
        <a:p>
          <a:pPr algn="just" rtl="1"/>
          <a:r>
            <a:rPr lang="fa-IR" b="1" dirty="0" smtClean="0"/>
            <a:t>در تاريخ 91/3/27 روزنامه همشهري در صفحه هشتم بخش ادب و هنر خود، مصاحبه اي را با عنوان «</a:t>
          </a:r>
          <a:r>
            <a:rPr lang="fa-IR" b="1" dirty="0" smtClean="0">
              <a:solidFill>
                <a:srgbClr val="FF0000"/>
              </a:solidFill>
            </a:rPr>
            <a:t>ما مترجم ها اصلا با هم دوست نيستيم</a:t>
          </a:r>
          <a:r>
            <a:rPr lang="fa-IR" b="1" dirty="0" smtClean="0"/>
            <a:t>» از مترجمي چاپ كرد كه در پاراگراف مانده به آخر اين مصاحبه، يك كلي گويي گزنده و دور از شان و جايگاه مترجمان كشور به نقل از اين مترجم محترم منتشر شد كه پس از اطلاع از انتشار اين مطلب، انجمن صنفي مترجمان ايران، حسب وظيفه و رسالت خطيري كه در حمايت از حقوق مادي و معنوي مترجمان سراسر كشور برعهده دارد، جوابيه اي را براي چاپ در روزنامه منتشر كرد كه در  زير از نظر مي گذرد</a:t>
          </a:r>
          <a:endParaRPr lang="en-US" dirty="0"/>
        </a:p>
      </dgm:t>
    </dgm:pt>
    <dgm:pt modelId="{F331A38B-AEEF-48DA-8938-78C0EE7561E7}" type="parTrans" cxnId="{B0BA17D8-20B6-4579-8CDE-594464710E39}">
      <dgm:prSet/>
      <dgm:spPr/>
      <dgm:t>
        <a:bodyPr/>
        <a:lstStyle/>
        <a:p>
          <a:endParaRPr lang="en-US"/>
        </a:p>
      </dgm:t>
    </dgm:pt>
    <dgm:pt modelId="{DAA01D99-AFC8-48DF-9207-4DF3E330B8A7}" type="sibTrans" cxnId="{B0BA17D8-20B6-4579-8CDE-594464710E39}">
      <dgm:prSet/>
      <dgm:spPr/>
      <dgm:t>
        <a:bodyPr/>
        <a:lstStyle/>
        <a:p>
          <a:endParaRPr lang="en-US"/>
        </a:p>
      </dgm:t>
    </dgm:pt>
    <dgm:pt modelId="{3AE96333-0F01-4BCF-88A5-2F050B9ED7F8}" type="pres">
      <dgm:prSet presAssocID="{112F1361-383A-43D8-9A86-D64ACC102DF1}" presName="linear" presStyleCnt="0">
        <dgm:presLayoutVars>
          <dgm:animLvl val="lvl"/>
          <dgm:resizeHandles val="exact"/>
        </dgm:presLayoutVars>
      </dgm:prSet>
      <dgm:spPr/>
      <dgm:t>
        <a:bodyPr/>
        <a:lstStyle/>
        <a:p>
          <a:endParaRPr lang="en-US"/>
        </a:p>
      </dgm:t>
    </dgm:pt>
    <dgm:pt modelId="{76FFA16D-0B2A-437F-9793-F6DEC4177F09}" type="pres">
      <dgm:prSet presAssocID="{170865B6-D0DF-470C-A4C9-A11C59ECB0C2}" presName="parentText" presStyleLbl="node1" presStyleIdx="0" presStyleCnt="1">
        <dgm:presLayoutVars>
          <dgm:chMax val="0"/>
          <dgm:bulletEnabled val="1"/>
        </dgm:presLayoutVars>
      </dgm:prSet>
      <dgm:spPr/>
      <dgm:t>
        <a:bodyPr/>
        <a:lstStyle/>
        <a:p>
          <a:endParaRPr lang="en-US"/>
        </a:p>
      </dgm:t>
    </dgm:pt>
  </dgm:ptLst>
  <dgm:cxnLst>
    <dgm:cxn modelId="{3CA52CB0-2927-45F3-9578-4CADAB23208B}" type="presOf" srcId="{170865B6-D0DF-470C-A4C9-A11C59ECB0C2}" destId="{76FFA16D-0B2A-437F-9793-F6DEC4177F09}" srcOrd="0" destOrd="0" presId="urn:microsoft.com/office/officeart/2005/8/layout/vList2"/>
    <dgm:cxn modelId="{B0BA17D8-20B6-4579-8CDE-594464710E39}" srcId="{112F1361-383A-43D8-9A86-D64ACC102DF1}" destId="{170865B6-D0DF-470C-A4C9-A11C59ECB0C2}" srcOrd="0" destOrd="0" parTransId="{F331A38B-AEEF-48DA-8938-78C0EE7561E7}" sibTransId="{DAA01D99-AFC8-48DF-9207-4DF3E330B8A7}"/>
    <dgm:cxn modelId="{F6AD5A0B-C678-4675-A615-5C8035D9A171}" type="presOf" srcId="{112F1361-383A-43D8-9A86-D64ACC102DF1}" destId="{3AE96333-0F01-4BCF-88A5-2F050B9ED7F8}" srcOrd="0" destOrd="0" presId="urn:microsoft.com/office/officeart/2005/8/layout/vList2"/>
    <dgm:cxn modelId="{436654C5-3144-4F7B-90EC-BAA67EB51ED1}" type="presParOf" srcId="{3AE96333-0F01-4BCF-88A5-2F050B9ED7F8}" destId="{76FFA16D-0B2A-437F-9793-F6DEC4177F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F1361-383A-43D8-9A86-D64ACC102DF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AE96333-0F01-4BCF-88A5-2F050B9ED7F8}" type="pres">
      <dgm:prSet presAssocID="{112F1361-383A-43D8-9A86-D64ACC102DF1}" presName="linear" presStyleCnt="0">
        <dgm:presLayoutVars>
          <dgm:animLvl val="lvl"/>
          <dgm:resizeHandles val="exact"/>
        </dgm:presLayoutVars>
      </dgm:prSet>
      <dgm:spPr/>
      <dgm:t>
        <a:bodyPr/>
        <a:lstStyle/>
        <a:p>
          <a:endParaRPr lang="en-US"/>
        </a:p>
      </dgm:t>
    </dgm:pt>
  </dgm:ptLst>
  <dgm:cxnLst>
    <dgm:cxn modelId="{618CB07C-728F-4C88-AAA2-BE51387D72E4}" type="presOf" srcId="{112F1361-383A-43D8-9A86-D64ACC102DF1}" destId="{3AE96333-0F01-4BCF-88A5-2F050B9ED7F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2F1361-383A-43D8-9A86-D64ACC102DF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AE96333-0F01-4BCF-88A5-2F050B9ED7F8}" type="pres">
      <dgm:prSet presAssocID="{112F1361-383A-43D8-9A86-D64ACC102DF1}" presName="linear" presStyleCnt="0">
        <dgm:presLayoutVars>
          <dgm:animLvl val="lvl"/>
          <dgm:resizeHandles val="exact"/>
        </dgm:presLayoutVars>
      </dgm:prSet>
      <dgm:spPr/>
      <dgm:t>
        <a:bodyPr/>
        <a:lstStyle/>
        <a:p>
          <a:endParaRPr lang="en-US"/>
        </a:p>
      </dgm:t>
    </dgm:pt>
  </dgm:ptLst>
  <dgm:cxnLst>
    <dgm:cxn modelId="{0BD013F2-567D-4897-97A7-99AE552B0466}" type="presOf" srcId="{112F1361-383A-43D8-9A86-D64ACC102DF1}" destId="{3AE96333-0F01-4BCF-88A5-2F050B9ED7F8}" srcOrd="0" destOrd="0" presId="urn:microsoft.com/office/officeart/2005/8/layout/vList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A1FBE-506C-4B7E-A2C9-2B8B632A5567}">
      <dsp:nvSpPr>
        <dsp:cNvPr id="0" name=""/>
        <dsp:cNvSpPr/>
      </dsp:nvSpPr>
      <dsp:spPr>
        <a:xfrm>
          <a:off x="0" y="30"/>
          <a:ext cx="3810000" cy="49529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endParaRPr lang="fa-IR" sz="1800" b="1" kern="1200" dirty="0" smtClean="0"/>
        </a:p>
        <a:p>
          <a:pPr lvl="0" algn="just" defTabSz="800100" rtl="1">
            <a:lnSpc>
              <a:spcPct val="90000"/>
            </a:lnSpc>
            <a:spcBef>
              <a:spcPct val="0"/>
            </a:spcBef>
            <a:spcAft>
              <a:spcPct val="35000"/>
            </a:spcAft>
          </a:pPr>
          <a:endParaRPr lang="fa-IR" sz="1800" b="1" kern="1200" dirty="0" smtClean="0">
            <a:cs typeface="B Traffic" pitchFamily="2" charset="-78"/>
          </a:endParaRPr>
        </a:p>
        <a:p>
          <a:pPr lvl="0" algn="just" defTabSz="800100" rtl="1">
            <a:lnSpc>
              <a:spcPct val="90000"/>
            </a:lnSpc>
            <a:spcBef>
              <a:spcPct val="0"/>
            </a:spcBef>
            <a:spcAft>
              <a:spcPct val="35000"/>
            </a:spcAft>
          </a:pPr>
          <a:r>
            <a:rPr lang="fa-IR" sz="1800" b="1" kern="1200" dirty="0" smtClean="0"/>
            <a:t>رشد 90 درصدي اعضاء‌ اصلي انجمن در مقايسه با مجمع سال گذشته/ تعداد فعلي اعضاء = 200 نفر </a:t>
          </a:r>
          <a:endParaRPr lang="en-US" sz="1800" kern="1200" dirty="0" smtClean="0"/>
        </a:p>
        <a:p>
          <a:pPr lvl="0" algn="just" defTabSz="800100" rtl="1">
            <a:lnSpc>
              <a:spcPct val="90000"/>
            </a:lnSpc>
            <a:spcBef>
              <a:spcPct val="0"/>
            </a:spcBef>
            <a:spcAft>
              <a:spcPct val="35000"/>
            </a:spcAft>
          </a:pPr>
          <a:r>
            <a:rPr lang="fa-IR" sz="1800" b="1" kern="1200" dirty="0" smtClean="0"/>
            <a:t>تا اين لحظه، 35 نفر از افرادي كه وارد دومين سال عضويت خود در انجمن شدند، براي تمديد عضويتشان اقدام كرده اند. </a:t>
          </a:r>
        </a:p>
        <a:p>
          <a:pPr lvl="0" algn="just" defTabSz="800100" rtl="1">
            <a:lnSpc>
              <a:spcPct val="90000"/>
            </a:lnSpc>
            <a:spcBef>
              <a:spcPct val="0"/>
            </a:spcBef>
            <a:spcAft>
              <a:spcPct val="35000"/>
            </a:spcAft>
          </a:pPr>
          <a:r>
            <a:rPr lang="fa-IR" sz="1800" b="1" kern="1200" dirty="0" smtClean="0"/>
            <a:t>شمار بازديدهاي اينترنتي انجمن به حدود 70 هزار بازديد افزايش يافته است كه از اين تعداد، 32% مربوط به خارج از كشور بوده است. </a:t>
          </a:r>
        </a:p>
        <a:p>
          <a:pPr lvl="0" algn="just" defTabSz="800100" rtl="1">
            <a:lnSpc>
              <a:spcPct val="90000"/>
            </a:lnSpc>
            <a:spcBef>
              <a:spcPct val="0"/>
            </a:spcBef>
            <a:spcAft>
              <a:spcPct val="35000"/>
            </a:spcAft>
          </a:pPr>
          <a:endParaRPr lang="fa-IR" sz="1800" b="1" kern="1200" dirty="0" smtClean="0"/>
        </a:p>
        <a:p>
          <a:pPr lvl="0" algn="just" defTabSz="800100" rtl="1">
            <a:lnSpc>
              <a:spcPct val="90000"/>
            </a:lnSpc>
            <a:spcBef>
              <a:spcPct val="0"/>
            </a:spcBef>
            <a:spcAft>
              <a:spcPct val="35000"/>
            </a:spcAft>
          </a:pPr>
          <a:endParaRPr lang="fa-IR" sz="1800" b="1" kern="1200" dirty="0" smtClean="0">
            <a:cs typeface="B Traffic" pitchFamily="2" charset="-78"/>
          </a:endParaRPr>
        </a:p>
        <a:p>
          <a:pPr lvl="0" algn="just" defTabSz="800100" rtl="1">
            <a:lnSpc>
              <a:spcPct val="90000"/>
            </a:lnSpc>
            <a:spcBef>
              <a:spcPct val="0"/>
            </a:spcBef>
            <a:spcAft>
              <a:spcPct val="35000"/>
            </a:spcAft>
          </a:pPr>
          <a:endParaRPr lang="fa-IR" sz="1800" b="1" kern="1200" dirty="0" smtClean="0">
            <a:cs typeface="B Traffic" pitchFamily="2" charset="-78"/>
          </a:endParaRPr>
        </a:p>
        <a:p>
          <a:pPr lvl="0" algn="just" defTabSz="800100" rtl="1">
            <a:lnSpc>
              <a:spcPct val="90000"/>
            </a:lnSpc>
            <a:spcBef>
              <a:spcPct val="0"/>
            </a:spcBef>
            <a:spcAft>
              <a:spcPct val="35000"/>
            </a:spcAft>
          </a:pPr>
          <a:endParaRPr lang="fa-IR" sz="1800" b="1" kern="1200" dirty="0" smtClean="0">
            <a:cs typeface="B Traffic" pitchFamily="2" charset="-78"/>
          </a:endParaRPr>
        </a:p>
        <a:p>
          <a:pPr lvl="0" algn="just" defTabSz="800100" rtl="1">
            <a:lnSpc>
              <a:spcPct val="90000"/>
            </a:lnSpc>
            <a:spcBef>
              <a:spcPct val="0"/>
            </a:spcBef>
            <a:spcAft>
              <a:spcPct val="35000"/>
            </a:spcAft>
          </a:pPr>
          <a:endParaRPr lang="en-US" sz="1800" kern="1200" dirty="0">
            <a:cs typeface="B Traffic" pitchFamily="2" charset="-78"/>
          </a:endParaRPr>
        </a:p>
      </dsp:txBody>
      <dsp:txXfrm>
        <a:off x="0" y="30"/>
        <a:ext cx="3810000" cy="4952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C8D1C-4BBE-4C12-9A62-7D0C951D1D0E}">
      <dsp:nvSpPr>
        <dsp:cNvPr id="0" name=""/>
        <dsp:cNvSpPr/>
      </dsp:nvSpPr>
      <dsp:spPr>
        <a:xfrm>
          <a:off x="0" y="0"/>
          <a:ext cx="3810000" cy="1190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fa-IR" sz="2000" b="1" kern="1200" dirty="0" smtClean="0"/>
            <a:t>ثبت چندين نوبت كمكهاي قرض الحسنه اعضاء هيات موسس و هيات مديره دور اول و دوم در دفاتر مالي انجمن برابر اسناد مالي دريافتي</a:t>
          </a:r>
          <a:endParaRPr lang="en-US" sz="2000" b="1" kern="1200" dirty="0"/>
        </a:p>
      </dsp:txBody>
      <dsp:txXfrm>
        <a:off x="0" y="0"/>
        <a:ext cx="3810000" cy="1190200"/>
      </dsp:txXfrm>
    </dsp:sp>
    <dsp:sp modelId="{0C217EFD-D16C-4E64-A01F-C6FE5D7FF88A}">
      <dsp:nvSpPr>
        <dsp:cNvPr id="0" name=""/>
        <dsp:cNvSpPr/>
      </dsp:nvSpPr>
      <dsp:spPr>
        <a:xfrm>
          <a:off x="0" y="1203785"/>
          <a:ext cx="3810000" cy="1190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fa-IR" sz="2000" b="1" kern="1200" dirty="0" smtClean="0"/>
            <a:t>افتتاح درگاه پرداخت الكترونيكي حساب جاري حقوقي انجمن بر روي سايت و آسان سازي قابل توجه براي واريز حق عضويت ساليانه اعضاء </a:t>
          </a:r>
          <a:endParaRPr lang="en-US" sz="2000" b="1" kern="1200" dirty="0"/>
        </a:p>
      </dsp:txBody>
      <dsp:txXfrm>
        <a:off x="0" y="1203785"/>
        <a:ext cx="3810000" cy="1190200"/>
      </dsp:txXfrm>
    </dsp:sp>
    <dsp:sp modelId="{32002737-4CB7-4F85-BEBF-B91F89A20E3E}">
      <dsp:nvSpPr>
        <dsp:cNvPr id="0" name=""/>
        <dsp:cNvSpPr/>
      </dsp:nvSpPr>
      <dsp:spPr>
        <a:xfrm>
          <a:off x="0" y="2406614"/>
          <a:ext cx="3810000" cy="1190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fa-IR" sz="2000" b="1" kern="1200" dirty="0" smtClean="0"/>
            <a:t>پرداخت ماليات بر اجاره محل دفتر انجمن به حوزه مالياتي مربوط و نيز خريد دفاتر مالي (كل و روزنامه) انجمن براي سالهاي 91 و 92</a:t>
          </a:r>
          <a:endParaRPr lang="en-US" sz="2000" b="1" kern="1200" dirty="0"/>
        </a:p>
      </dsp:txBody>
      <dsp:txXfrm>
        <a:off x="0" y="2406614"/>
        <a:ext cx="3810000" cy="1190200"/>
      </dsp:txXfrm>
    </dsp:sp>
    <dsp:sp modelId="{5B56D357-1145-4106-B4C1-3E9280C4889D}">
      <dsp:nvSpPr>
        <dsp:cNvPr id="0" name=""/>
        <dsp:cNvSpPr/>
      </dsp:nvSpPr>
      <dsp:spPr>
        <a:xfrm>
          <a:off x="0" y="3601432"/>
          <a:ext cx="3810000" cy="1190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fa-IR" sz="2000" b="1" kern="1200" dirty="0" smtClean="0"/>
            <a:t>ادامه فعاليتهاي مالي و حسابداري انجمن، تمديد قرارداد با حسابدار انجمن در سال 91</a:t>
          </a:r>
          <a:endParaRPr lang="en-US" sz="2000" b="1" kern="1200" dirty="0"/>
        </a:p>
      </dsp:txBody>
      <dsp:txXfrm>
        <a:off x="0" y="3601432"/>
        <a:ext cx="3810000" cy="1190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FA16D-0B2A-437F-9793-F6DEC4177F09}">
      <dsp:nvSpPr>
        <dsp:cNvPr id="0" name=""/>
        <dsp:cNvSpPr/>
      </dsp:nvSpPr>
      <dsp:spPr>
        <a:xfrm>
          <a:off x="0" y="153899"/>
          <a:ext cx="3810000" cy="449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fa-IR" sz="2000" b="1" kern="1200" dirty="0" smtClean="0"/>
            <a:t>در تاريخ 91/3/27 روزنامه همشهري در صفحه هشتم بخش ادب و هنر خود، مصاحبه اي را با عنوان «</a:t>
          </a:r>
          <a:r>
            <a:rPr lang="fa-IR" sz="2000" b="1" kern="1200" dirty="0" smtClean="0">
              <a:solidFill>
                <a:srgbClr val="FF0000"/>
              </a:solidFill>
            </a:rPr>
            <a:t>ما مترجم ها اصلا با هم دوست نيستيم</a:t>
          </a:r>
          <a:r>
            <a:rPr lang="fa-IR" sz="2000" b="1" kern="1200" dirty="0" smtClean="0"/>
            <a:t>» از مترجمي چاپ كرد كه در پاراگراف مانده به آخر اين مصاحبه، يك كلي گويي گزنده و دور از شان و جايگاه مترجمان كشور به نقل از اين مترجم محترم منتشر شد كه پس از اطلاع از انتشار اين مطلب، انجمن صنفي مترجمان ايران، حسب وظيفه و رسالت خطيري كه در حمايت از حقوق مادي و معنوي مترجمان سراسر كشور برعهده دارد، جوابيه اي را براي چاپ در روزنامه منتشر كرد كه در  زير از نظر مي گذرد</a:t>
          </a:r>
          <a:endParaRPr lang="en-US" sz="2000" kern="1200" dirty="0"/>
        </a:p>
      </dsp:txBody>
      <dsp:txXfrm>
        <a:off x="0" y="153899"/>
        <a:ext cx="3810000" cy="4492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6622B-37F2-4667-9D4C-79D31D1CA995}" type="datetimeFigureOut">
              <a:rPr lang="en-US" smtClean="0"/>
              <a:pPr/>
              <a:t>3/23/2013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0BBDC-B3A6-437A-AAC8-A54A52164E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BBDC-B3A6-437A-AAC8-A54A52164ED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BBDC-B3A6-437A-AAC8-A54A52164ED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BBDC-B3A6-437A-AAC8-A54A52164ED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D0BBDC-B3A6-437A-AAC8-A54A52164ED1}"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D0BBDC-B3A6-437A-AAC8-A54A52164ED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C:\Users\admin\Desktop\anjoman\PPP_AFREE_TLE_Worldmap.avi"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Global05_Title"/>
          <p:cNvPicPr>
            <a:picLocks noChangeAspect="1" noChangeArrowheads="1"/>
          </p:cNvPicPr>
          <p:nvPr/>
        </p:nvPicPr>
        <p:blipFill>
          <a:blip r:embed="rId3" cstate="print"/>
          <a:srcRect/>
          <a:stretch>
            <a:fillRect/>
          </a:stretch>
        </p:blipFill>
        <p:spPr bwMode="auto">
          <a:xfrm>
            <a:off x="0" y="0"/>
            <a:ext cx="9156700" cy="6888163"/>
          </a:xfrm>
          <a:prstGeom prst="rect">
            <a:avLst/>
          </a:prstGeom>
          <a:noFill/>
        </p:spPr>
      </p:pic>
      <p:sp>
        <p:nvSpPr>
          <p:cNvPr id="5124" name="Rectangle 4"/>
          <p:cNvSpPr>
            <a:spLocks noGrp="1" noChangeArrowheads="1"/>
          </p:cNvSpPr>
          <p:nvPr>
            <p:ph type="ctrTitle" sz="quarter"/>
          </p:nvPr>
        </p:nvSpPr>
        <p:spPr>
          <a:xfrm>
            <a:off x="2895600" y="3048000"/>
            <a:ext cx="6096000" cy="838200"/>
          </a:xfrm>
        </p:spPr>
        <p:txBody>
          <a:bodyPr/>
          <a:lstStyle>
            <a:lvl1pPr algn="ctr">
              <a:defRPr sz="3600"/>
            </a:lvl1pPr>
          </a:lstStyle>
          <a:p>
            <a:r>
              <a:rPr lang="en-US" smtClean="0"/>
              <a:t>Click to edit Master title style</a:t>
            </a:r>
            <a:endParaRPr lang="en-US"/>
          </a:p>
        </p:txBody>
      </p:sp>
      <p:sp>
        <p:nvSpPr>
          <p:cNvPr id="5125" name="Rectangle 5"/>
          <p:cNvSpPr>
            <a:spLocks noGrp="1" noChangeArrowheads="1"/>
          </p:cNvSpPr>
          <p:nvPr>
            <p:ph type="subTitle" sz="quarter" idx="1"/>
          </p:nvPr>
        </p:nvSpPr>
        <p:spPr>
          <a:xfrm>
            <a:off x="2895600" y="4191000"/>
            <a:ext cx="6096000" cy="1524000"/>
          </a:xfrm>
        </p:spPr>
        <p:txBody>
          <a:bodyPr/>
          <a:lstStyle>
            <a:lvl1pPr marL="0" indent="0" algn="ctr">
              <a:buFontTx/>
              <a:buNone/>
              <a:defRPr/>
            </a:lvl1pPr>
          </a:lstStyle>
          <a:p>
            <a:r>
              <a:rPr lang="en-US" smtClean="0"/>
              <a:t>Click to edit Master subtitle style</a:t>
            </a:r>
            <a:endParaRPr lang="en-US"/>
          </a:p>
        </p:txBody>
      </p:sp>
      <p:sp>
        <p:nvSpPr>
          <p:cNvPr id="5126" name="Rectangle 6"/>
          <p:cNvSpPr>
            <a:spLocks noGrp="1" noChangeArrowheads="1"/>
          </p:cNvSpPr>
          <p:nvPr>
            <p:ph type="dt" sz="half" idx="2"/>
          </p:nvPr>
        </p:nvSpPr>
        <p:spPr/>
        <p:txBody>
          <a:bodyPr/>
          <a:lstStyle>
            <a:lvl1pPr>
              <a:defRPr/>
            </a:lvl1pPr>
          </a:lstStyle>
          <a:p>
            <a:endParaRPr lang="en-US"/>
          </a:p>
        </p:txBody>
      </p:sp>
      <p:sp>
        <p:nvSpPr>
          <p:cNvPr id="5127" name="Rectangle 7"/>
          <p:cNvSpPr>
            <a:spLocks noGrp="1" noChangeArrowheads="1"/>
          </p:cNvSpPr>
          <p:nvPr>
            <p:ph type="ftr" sz="quarter" idx="3"/>
          </p:nvPr>
        </p:nvSpPr>
        <p:spPr/>
        <p:txBody>
          <a:bodyPr/>
          <a:lstStyle>
            <a:lvl1pPr>
              <a:defRPr/>
            </a:lvl1pPr>
          </a:lstStyle>
          <a:p>
            <a:endParaRPr lang="en-US"/>
          </a:p>
        </p:txBody>
      </p:sp>
      <p:sp>
        <p:nvSpPr>
          <p:cNvPr id="5128" name="Rectangle 8"/>
          <p:cNvSpPr>
            <a:spLocks noGrp="1" noChangeArrowheads="1"/>
          </p:cNvSpPr>
          <p:nvPr>
            <p:ph type="sldNum" sz="quarter" idx="4"/>
          </p:nvPr>
        </p:nvSpPr>
        <p:spPr/>
        <p:txBody>
          <a:bodyPr/>
          <a:lstStyle>
            <a:lvl1pPr>
              <a:defRPr/>
            </a:lvl1pPr>
          </a:lstStyle>
          <a:p>
            <a:fld id="{FFB5A429-262C-43C0-AC65-21BCAC7B71BD}" type="slidenum">
              <a:rPr lang="en-US"/>
              <a:pPr/>
              <a:t>‹#›</a:t>
            </a:fld>
            <a:endParaRPr lang="en-US"/>
          </a:p>
        </p:txBody>
      </p:sp>
      <p:pic>
        <p:nvPicPr>
          <p:cNvPr id="5129" name="PPP_AFREE_TLE_Worldmap.avi">
            <a:hlinkClick r:id="" action="ppaction://media"/>
          </p:cNvPr>
          <p:cNvPicPr>
            <a:picLocks noRot="1" noChangeAspect="1" noChangeArrowheads="1"/>
          </p:cNvPicPr>
          <p:nvPr>
            <a:videoFile r:link="rId1"/>
          </p:nvPr>
        </p:nvPicPr>
        <p:blipFill>
          <a:blip r:embed="rId4" cstate="print"/>
          <a:srcRect/>
          <a:stretch>
            <a:fillRect/>
          </a:stretch>
        </p:blipFill>
        <p:spPr bwMode="auto">
          <a:xfrm>
            <a:off x="0" y="2305050"/>
            <a:ext cx="2971800" cy="25844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1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129"/>
                </p:tgtEl>
              </p:cMediaNode>
            </p:video>
            <p:seq concurrent="1" nextAc="seek">
              <p:cTn id="8" restart="whenNotActive" fill="hold" evtFilter="cancelBubble" nodeType="interactiveSeq">
                <p:stCondLst>
                  <p:cond evt="onClick" delay="0">
                    <p:tgtEl>
                      <p:spTgt spid="512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29"/>
                                        </p:tgtEl>
                                      </p:cBhvr>
                                    </p:cmd>
                                  </p:childTnLst>
                                </p:cTn>
                              </p:par>
                            </p:childTnLst>
                          </p:cTn>
                        </p:par>
                      </p:childTnLst>
                    </p:cTn>
                  </p:par>
                </p:childTnLst>
              </p:cTn>
              <p:nextCondLst>
                <p:cond evt="onClick" delay="0">
                  <p:tgtEl>
                    <p:spTgt spid="512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CD5988-5F02-470C-AA4C-F040BA650CAD}" type="slidenum">
              <a:rPr lang="en-US"/>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33E36C-AE45-4BD5-B806-B5A836E1B043}"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A07A47-A2FC-4790-BDAB-9FAD29DB635D}" type="slidenum">
              <a:rPr lang="en-US"/>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705312-13B7-4F3F-88CB-4567591907BD}" type="slidenum">
              <a:rPr lang="en-US"/>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6884DF-6F3A-481B-9B31-6D2A2ABBBFFD}" type="slidenum">
              <a:rPr lang="en-US"/>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F7FC3D-2426-40E7-84C6-682225A90865}" type="slidenum">
              <a:rPr lang="en-US"/>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0F1E5B-1829-4C02-AFA7-E7966455B7EE}" type="slidenum">
              <a:rPr lang="en-US"/>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E1B6E4-B542-4931-91E1-6F703E325ECC}" type="slidenum">
              <a:rPr lang="en-US"/>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DD3E24-0042-4F6C-87B5-F91311EB6A87}" type="slidenum">
              <a:rPr lang="en-US"/>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8BBCD-E702-4513-9BFA-C2845EB1A5D6}"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C:\Users\admin\Desktop\anjoman\PPP_AFREE_TXT_Worldmap.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Global05_Text"/>
          <p:cNvPicPr>
            <a:picLocks noChangeAspect="1" noChangeArrowheads="1"/>
          </p:cNvPicPr>
          <p:nvPr/>
        </p:nvPicPr>
        <p:blipFill>
          <a:blip r:embed="rId14" cstate="print"/>
          <a:srcRect/>
          <a:stretch>
            <a:fillRect/>
          </a:stretch>
        </p:blipFill>
        <p:spPr bwMode="auto">
          <a:xfrm>
            <a:off x="0" y="0"/>
            <a:ext cx="9156700" cy="6888163"/>
          </a:xfrm>
          <a:prstGeom prst="rect">
            <a:avLst/>
          </a:prstGeom>
          <a:noFill/>
        </p:spPr>
      </p:pic>
      <p:sp>
        <p:nvSpPr>
          <p:cNvPr id="4100" name="Rectangle 4"/>
          <p:cNvSpPr>
            <a:spLocks noGrp="1" noChangeArrowheads="1"/>
          </p:cNvSpPr>
          <p:nvPr>
            <p:ph type="title"/>
          </p:nvPr>
        </p:nvSpPr>
        <p:spPr bwMode="auto">
          <a:xfrm>
            <a:off x="685800" y="1524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dt" sz="half" idx="2"/>
          </p:nvPr>
        </p:nvSpPr>
        <p:spPr bwMode="auto">
          <a:xfrm>
            <a:off x="16764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3" name="Rectangle 7"/>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4"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63E42E-A754-4F48-8F3D-35BF1F5A4183}" type="slidenum">
              <a:rPr lang="en-US"/>
              <a:pPr/>
              <a:t>‹#›</a:t>
            </a:fld>
            <a:endParaRPr lang="en-US"/>
          </a:p>
        </p:txBody>
      </p:sp>
      <p:pic>
        <p:nvPicPr>
          <p:cNvPr id="4105" name="PPP_AFREE_TXT_Worldmap.avi">
            <a:hlinkClick r:id="" action="ppaction://media"/>
          </p:cNvPr>
          <p:cNvPicPr>
            <a:picLocks noRot="1" noChangeAspect="1" noChangeArrowheads="1"/>
          </p:cNvPicPr>
          <p:nvPr>
            <a:videoFile r:link="rId13"/>
          </p:nvPr>
        </p:nvPicPr>
        <p:blipFill>
          <a:blip r:embed="rId15" cstate="print"/>
          <a:srcRect/>
          <a:stretch>
            <a:fillRect/>
          </a:stretch>
        </p:blipFill>
        <p:spPr bwMode="auto">
          <a:xfrm>
            <a:off x="0" y="5257800"/>
            <a:ext cx="1600200" cy="16002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410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05"/>
                </p:tgtEl>
              </p:cMediaNode>
            </p:video>
            <p:seq concurrent="1" nextAc="seek">
              <p:cTn id="8" restart="whenNotActive" fill="hold" evtFilter="cancelBubble" nodeType="interactiveSeq">
                <p:stCondLst>
                  <p:cond evt="onClick" delay="0">
                    <p:tgtEl>
                      <p:spTgt spid="410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5"/>
                                        </p:tgtEl>
                                      </p:cBhvr>
                                    </p:cmd>
                                  </p:childTnLst>
                                </p:cTn>
                              </p:par>
                            </p:childTnLst>
                          </p:cTn>
                        </p:par>
                      </p:childTnLst>
                    </p:cTn>
                  </p:par>
                </p:childTnLst>
              </p:cTn>
              <p:nextCondLst>
                <p:cond evt="onClick" delay="0">
                  <p:tgtEl>
                    <p:spTgt spid="4105"/>
                  </p:tgtEl>
                </p:cond>
              </p:nextCondLst>
            </p:seq>
          </p:childTnLst>
        </p:cTn>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1606;&#1592;&#1585;%20&#1588;&#1605;&#1575;.ppt"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2" descr="C:\Documents and Settings\rahimi\Desktop\nemone besmela\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3050"/>
            <a:ext cx="8153400" cy="946150"/>
          </a:xfrm>
        </p:spPr>
        <p:txBody>
          <a:bodyPr/>
          <a:lstStyle/>
          <a:p>
            <a:pPr algn="r" rtl="1"/>
            <a:r>
              <a:rPr lang="fa-IR" sz="2800" dirty="0" smtClean="0">
                <a:cs typeface="B Esfehan" pitchFamily="2" charset="-78"/>
              </a:rPr>
              <a:t>چشم انداز فعاليتهاي برون مرزي انجمن </a:t>
            </a:r>
            <a:endParaRPr lang="en-US" sz="2800" dirty="0">
              <a:cs typeface="B Esfehan" pitchFamily="2" charset="-78"/>
            </a:endParaRPr>
          </a:p>
        </p:txBody>
      </p:sp>
      <p:pic>
        <p:nvPicPr>
          <p:cNvPr id="8" name="Content Placeholder 7" descr="3.bmp"/>
          <p:cNvPicPr>
            <a:picLocks noGrp="1" noChangeAspect="1"/>
          </p:cNvPicPr>
          <p:nvPr>
            <p:ph idx="4294967295"/>
          </p:nvPr>
        </p:nvPicPr>
        <p:blipFill>
          <a:blip r:embed="rId2" cstate="print"/>
          <a:stretch>
            <a:fillRect/>
          </a:stretch>
        </p:blipFill>
        <p:spPr>
          <a:xfrm>
            <a:off x="609600" y="2286000"/>
            <a:ext cx="7667625"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066800" y="5257800"/>
            <a:ext cx="7835399" cy="430887"/>
          </a:xfrm>
          <a:prstGeom prst="rect">
            <a:avLst/>
          </a:prstGeom>
          <a:noFill/>
        </p:spPr>
        <p:txBody>
          <a:bodyPr wrap="square" rtlCol="0">
            <a:spAutoFit/>
          </a:bodyPr>
          <a:lstStyle/>
          <a:p>
            <a:pPr algn="ctr"/>
            <a:r>
              <a:rPr lang="fa-IR" sz="2100" b="1" dirty="0" smtClean="0"/>
              <a:t>نمونه کارت عضویت فدراسیون بین المللی مترجمائ برای اعضا حرفه ای انجمن </a:t>
            </a:r>
            <a:endParaRPr lang="en-US" sz="2100" b="1" dirty="0"/>
          </a:p>
        </p:txBody>
      </p:sp>
      <p:sp>
        <p:nvSpPr>
          <p:cNvPr id="6" name="TextBox 5"/>
          <p:cNvSpPr txBox="1"/>
          <p:nvPr/>
        </p:nvSpPr>
        <p:spPr>
          <a:xfrm>
            <a:off x="0" y="1447800"/>
            <a:ext cx="8879354" cy="830997"/>
          </a:xfrm>
          <a:prstGeom prst="rect">
            <a:avLst/>
          </a:prstGeom>
          <a:noFill/>
        </p:spPr>
        <p:txBody>
          <a:bodyPr wrap="none" rtlCol="0">
            <a:spAutoFit/>
          </a:bodyPr>
          <a:lstStyle/>
          <a:p>
            <a:pPr lvl="0"/>
            <a:r>
              <a:rPr lang="fa-IR" b="1" dirty="0" smtClean="0"/>
              <a:t>صدور کارت عضویت فدراسیون المللی مترجمان برای مترجمان حرفه ای عضو انجمن</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r>
              <a:rPr lang="fa-IR" sz="3200" dirty="0" smtClean="0">
                <a:cs typeface="B Esfehan" pitchFamily="2" charset="-78"/>
              </a:rPr>
              <a:t> رشد در عضوگيري </a:t>
            </a:r>
            <a:r>
              <a:rPr lang="en-US" sz="3200" dirty="0" smtClean="0">
                <a:cs typeface="B Traffic" pitchFamily="2" charset="-78"/>
              </a:rPr>
              <a:t/>
            </a:r>
            <a:br>
              <a:rPr lang="en-US" sz="3200" dirty="0" smtClean="0">
                <a:cs typeface="B Traffic" pitchFamily="2" charset="-78"/>
              </a:rPr>
            </a:br>
            <a:endParaRPr lang="en-US" sz="3200" dirty="0">
              <a:cs typeface="B Esfehan" pitchFamily="2" charset="-78"/>
            </a:endParaRPr>
          </a:p>
        </p:txBody>
      </p:sp>
      <p:graphicFrame>
        <p:nvGraphicFramePr>
          <p:cNvPr id="5" name="Content Placeholder 4"/>
          <p:cNvGraphicFramePr>
            <a:graphicFrameLocks noGrp="1"/>
          </p:cNvGraphicFramePr>
          <p:nvPr>
            <p:ph sz="half" idx="2"/>
          </p:nvPr>
        </p:nvGraphicFramePr>
        <p:xfrm>
          <a:off x="4648200" y="1143000"/>
          <a:ext cx="3810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490" name="Picture 2" descr="J:\Kazemi Neshat\ITIA\عکسهای منتخب پیش نشست\ANJOMAN MOTARJEMAN 18-12-89 (43).JPG"/>
          <p:cNvPicPr>
            <a:picLocks noGrp="1" noChangeAspect="1" noChangeArrowheads="1"/>
          </p:cNvPicPr>
          <p:nvPr>
            <p:ph sz="half" idx="1"/>
          </p:nvPr>
        </p:nvPicPr>
        <p:blipFill>
          <a:blip r:embed="rId7" cstate="print"/>
          <a:srcRect/>
          <a:stretch>
            <a:fillRect/>
          </a:stretch>
        </p:blipFill>
        <p:spPr bwMode="auto">
          <a:xfrm>
            <a:off x="609600" y="1219200"/>
            <a:ext cx="3810000" cy="2590800"/>
          </a:xfrm>
          <a:prstGeom prst="rect">
            <a:avLst/>
          </a:prstGeom>
          <a:noFill/>
        </p:spPr>
      </p:pic>
      <p:pic>
        <p:nvPicPr>
          <p:cNvPr id="63491" name="Picture 3" descr="C:\Documents and Settings\shar02\Desktop\bazdidha.JPG"/>
          <p:cNvPicPr>
            <a:picLocks noChangeAspect="1" noChangeArrowheads="1"/>
          </p:cNvPicPr>
          <p:nvPr/>
        </p:nvPicPr>
        <p:blipFill>
          <a:blip r:embed="rId8" cstate="print"/>
          <a:srcRect/>
          <a:stretch>
            <a:fillRect/>
          </a:stretch>
        </p:blipFill>
        <p:spPr bwMode="auto">
          <a:xfrm>
            <a:off x="609600" y="3810000"/>
            <a:ext cx="3810000" cy="2847975"/>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cs typeface="B Esfehan" pitchFamily="2" charset="-78"/>
              </a:rPr>
              <a:t>برخي فعاليتهاي شاخص مالي</a:t>
            </a:r>
            <a:endParaRPr lang="en-US" sz="3200" dirty="0">
              <a:cs typeface="B Esfehan" pitchFamily="2" charset="-78"/>
            </a:endParaRPr>
          </a:p>
        </p:txBody>
      </p:sp>
      <p:graphicFrame>
        <p:nvGraphicFramePr>
          <p:cNvPr id="5" name="Content Placeholder 4"/>
          <p:cNvGraphicFramePr>
            <a:graphicFrameLocks noGrp="1"/>
          </p:cNvGraphicFramePr>
          <p:nvPr>
            <p:ph sz="half" idx="2"/>
          </p:nvPr>
        </p:nvGraphicFramePr>
        <p:xfrm>
          <a:off x="4648200" y="1295400"/>
          <a:ext cx="381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69" name="Picture 1" descr="C:\Documents and Settings\shar02\Desktop\ITIA Sign.jpg"/>
          <p:cNvPicPr>
            <a:picLocks noChangeAspect="1" noChangeArrowheads="1"/>
          </p:cNvPicPr>
          <p:nvPr/>
        </p:nvPicPr>
        <p:blipFill>
          <a:blip r:embed="rId7" cstate="print"/>
          <a:srcRect/>
          <a:stretch>
            <a:fillRect/>
          </a:stretch>
        </p:blipFill>
        <p:spPr bwMode="auto">
          <a:xfrm>
            <a:off x="381000" y="1524000"/>
            <a:ext cx="3662082" cy="32766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400" dirty="0" smtClean="0">
                <a:cs typeface="B Esfehan" pitchFamily="2" charset="-78"/>
              </a:rPr>
              <a:t>انتشار جوابيه انجمن در روزنامه همشهري در تاريخ 27 تير ماه 91</a:t>
            </a:r>
            <a:endParaRPr lang="en-US" sz="2400" dirty="0">
              <a:cs typeface="B Esfehan" pitchFamily="2" charset="-78"/>
            </a:endParaRPr>
          </a:p>
        </p:txBody>
      </p:sp>
      <p:graphicFrame>
        <p:nvGraphicFramePr>
          <p:cNvPr id="5" name="Content Placeholder 4"/>
          <p:cNvGraphicFramePr>
            <a:graphicFrameLocks noGrp="1"/>
          </p:cNvGraphicFramePr>
          <p:nvPr>
            <p:ph sz="half" idx="2"/>
          </p:nvPr>
        </p:nvGraphicFramePr>
        <p:xfrm>
          <a:off x="4648200" y="1295400"/>
          <a:ext cx="381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7" name="Picture 1" descr="C:\Documents and Settings\shar02\Desktop\Hamshahri.JPG"/>
          <p:cNvPicPr>
            <a:picLocks noGrp="1" noChangeAspect="1" noChangeArrowheads="1"/>
          </p:cNvPicPr>
          <p:nvPr>
            <p:ph sz="half" idx="1"/>
          </p:nvPr>
        </p:nvPicPr>
        <p:blipFill>
          <a:blip r:embed="rId7" cstate="print"/>
          <a:srcRect/>
          <a:stretch>
            <a:fillRect/>
          </a:stretch>
        </p:blipFill>
        <p:spPr bwMode="auto">
          <a:xfrm>
            <a:off x="0" y="1143000"/>
            <a:ext cx="4572000" cy="5715000"/>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lvl="0" algn="ctr" rtl="1"/>
            <a:r>
              <a:rPr lang="fa-IR" sz="2800" dirty="0" smtClean="0">
                <a:cs typeface="B Traffic" pitchFamily="2" charset="-78"/>
              </a:rPr>
              <a:t/>
            </a:r>
            <a:br>
              <a:rPr lang="fa-IR" sz="2800" dirty="0" smtClean="0">
                <a:cs typeface="B Traffic" pitchFamily="2" charset="-78"/>
              </a:rPr>
            </a:br>
            <a:r>
              <a:rPr lang="fa-IR" sz="2800" dirty="0" smtClean="0">
                <a:cs typeface="B Traffic" pitchFamily="2" charset="-78"/>
              </a:rPr>
              <a:t>حمايت معنوي انجمن از يك نشست نقد و بررسي ترجمه كتاب  </a:t>
            </a:r>
            <a:r>
              <a:rPr lang="en-US" sz="3200" dirty="0" smtClean="0">
                <a:cs typeface="B Traffic" pitchFamily="2" charset="-78"/>
              </a:rPr>
              <a:t/>
            </a:r>
            <a:br>
              <a:rPr lang="en-US" sz="3200" dirty="0" smtClean="0">
                <a:cs typeface="B Traffic" pitchFamily="2" charset="-78"/>
              </a:rPr>
            </a:br>
            <a:endParaRPr lang="en-US" sz="3200" dirty="0">
              <a:cs typeface="B Esfehan" pitchFamily="2" charset="-78"/>
            </a:endParaRPr>
          </a:p>
        </p:txBody>
      </p:sp>
      <p:sp>
        <p:nvSpPr>
          <p:cNvPr id="11" name="Content Placeholder 10"/>
          <p:cNvSpPr>
            <a:spLocks noGrp="1"/>
          </p:cNvSpPr>
          <p:nvPr>
            <p:ph sz="quarter" idx="4294967295"/>
          </p:nvPr>
        </p:nvSpPr>
        <p:spPr>
          <a:xfrm>
            <a:off x="5102225" y="2174875"/>
            <a:ext cx="4041775" cy="3951288"/>
          </a:xfrm>
        </p:spPr>
        <p:txBody>
          <a:bodyPr/>
          <a:lstStyle/>
          <a:p>
            <a:pPr algn="r">
              <a:buNone/>
            </a:pPr>
            <a:r>
              <a:rPr lang="fa-IR" b="1" dirty="0" smtClean="0"/>
              <a:t>نقد و بررسي كتاب «صد سال آينده» جناب آقاي محمد زهدي گهرپور، عضو محترم انجمن صنفي مترجمان ايران با حضور جناب آقاي محمدحسن هادي، بازرس محترم انجمن</a:t>
            </a:r>
            <a:endParaRPr lang="en-US" dirty="0"/>
          </a:p>
        </p:txBody>
      </p:sp>
      <p:pic>
        <p:nvPicPr>
          <p:cNvPr id="64514" name="Picture 2" descr="C:\Documents and Settings\shar02\Desktop\Poster-Zohdi.jpg"/>
          <p:cNvPicPr>
            <a:picLocks noGrp="1" noChangeAspect="1" noChangeArrowheads="1"/>
          </p:cNvPicPr>
          <p:nvPr>
            <p:ph sz="half" idx="4294967295"/>
          </p:nvPr>
        </p:nvPicPr>
        <p:blipFill>
          <a:blip r:embed="rId2" cstate="print"/>
          <a:srcRect/>
          <a:stretch>
            <a:fillRect/>
          </a:stretch>
        </p:blipFill>
        <p:spPr bwMode="auto">
          <a:xfrm>
            <a:off x="685800" y="1447800"/>
            <a:ext cx="4419600" cy="2590800"/>
          </a:xfrm>
          <a:prstGeom prst="rect">
            <a:avLst/>
          </a:prstGeom>
          <a:noFill/>
        </p:spPr>
      </p:pic>
      <p:pic>
        <p:nvPicPr>
          <p:cNvPr id="64515" name="Picture 3" descr="C:\Documents and Settings\shar02\Desktop\هادي\DSCN3509.JPG"/>
          <p:cNvPicPr>
            <a:picLocks noChangeAspect="1" noChangeArrowheads="1"/>
          </p:cNvPicPr>
          <p:nvPr/>
        </p:nvPicPr>
        <p:blipFill>
          <a:blip r:embed="rId3" cstate="print"/>
          <a:srcRect/>
          <a:stretch>
            <a:fillRect/>
          </a:stretch>
        </p:blipFill>
        <p:spPr bwMode="auto">
          <a:xfrm>
            <a:off x="228600" y="4191000"/>
            <a:ext cx="5486400"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7772400" cy="914400"/>
          </a:xfrm>
        </p:spPr>
        <p:txBody>
          <a:bodyPr/>
          <a:lstStyle/>
          <a:p>
            <a:pPr lvl="0" algn="r" rtl="1"/>
            <a:r>
              <a:rPr lang="fa-IR" sz="3200" dirty="0" smtClean="0">
                <a:cs typeface="B Esfehan" pitchFamily="2" charset="-78"/>
              </a:rPr>
              <a:t>بازديد از فصلنامه مترجم در مشهد</a:t>
            </a:r>
            <a:r>
              <a:rPr lang="en-US" sz="3200" dirty="0" smtClean="0">
                <a:cs typeface="B Traffic" pitchFamily="2" charset="-78"/>
              </a:rPr>
              <a:t/>
            </a:r>
            <a:br>
              <a:rPr lang="en-US" sz="3200" dirty="0" smtClean="0">
                <a:cs typeface="B Traffic" pitchFamily="2" charset="-78"/>
              </a:rPr>
            </a:br>
            <a:endParaRPr lang="en-US" sz="3200" dirty="0">
              <a:cs typeface="B Esfehan" pitchFamily="2" charset="-78"/>
            </a:endParaRPr>
          </a:p>
        </p:txBody>
      </p:sp>
      <p:sp>
        <p:nvSpPr>
          <p:cNvPr id="7" name="Content Placeholder 6"/>
          <p:cNvSpPr>
            <a:spLocks noGrp="1"/>
          </p:cNvSpPr>
          <p:nvPr>
            <p:ph sz="half" idx="4294967295"/>
          </p:nvPr>
        </p:nvSpPr>
        <p:spPr>
          <a:xfrm>
            <a:off x="914400" y="914400"/>
            <a:ext cx="8229600" cy="4800600"/>
          </a:xfrm>
        </p:spPr>
        <p:txBody>
          <a:bodyPr/>
          <a:lstStyle/>
          <a:p>
            <a:pPr algn="just" rtl="1">
              <a:buNone/>
            </a:pPr>
            <a:r>
              <a:rPr lang="fa-IR" sz="2400" b="1" dirty="0" smtClean="0"/>
              <a:t>انجمن صنفي مترجمان ايران در راستاي معرفي و دعوت رسمي كليه مترجمان كشور براي عضويت در اين كانون صنفي از دفتر فصلنامه مترجم در مشهد مقدس ديدار و با معاون سردبير اين فصلنامه گفتگو كرد.</a:t>
            </a:r>
          </a:p>
        </p:txBody>
      </p:sp>
      <p:pic>
        <p:nvPicPr>
          <p:cNvPr id="65538" name="Picture 2" descr="C:\Documents and Settings\shar02\Desktop\1_motarjem.jpg"/>
          <p:cNvPicPr>
            <a:picLocks noChangeAspect="1" noChangeArrowheads="1"/>
          </p:cNvPicPr>
          <p:nvPr/>
        </p:nvPicPr>
        <p:blipFill>
          <a:blip r:embed="rId2" cstate="print"/>
          <a:srcRect/>
          <a:stretch>
            <a:fillRect/>
          </a:stretch>
        </p:blipFill>
        <p:spPr bwMode="auto">
          <a:xfrm>
            <a:off x="762000" y="2438400"/>
            <a:ext cx="7848600" cy="411480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b="1" dirty="0" smtClean="0"/>
              <a:t>طراحي كارت عضويت دو زبانه فارسي و انگليسي</a:t>
            </a:r>
            <a:endParaRPr lang="en-US" sz="3200" dirty="0">
              <a:cs typeface="B Esfehan" pitchFamily="2" charset="-78"/>
            </a:endParaRPr>
          </a:p>
        </p:txBody>
      </p:sp>
      <p:sp>
        <p:nvSpPr>
          <p:cNvPr id="7" name="Content Placeholder 6"/>
          <p:cNvSpPr>
            <a:spLocks noGrp="1"/>
          </p:cNvSpPr>
          <p:nvPr>
            <p:ph sz="half" idx="2"/>
          </p:nvPr>
        </p:nvSpPr>
        <p:spPr>
          <a:xfrm>
            <a:off x="4114800" y="1295400"/>
            <a:ext cx="4343400" cy="3810000"/>
          </a:xfrm>
        </p:spPr>
        <p:txBody>
          <a:bodyPr/>
          <a:lstStyle/>
          <a:p>
            <a:pPr algn="just" rtl="1">
              <a:buNone/>
            </a:pPr>
            <a:r>
              <a:rPr lang="fa-IR" sz="2400" b="1" dirty="0" smtClean="0"/>
              <a:t>كارت عضويت انجمن صنفي مترجمان ايران داراي دو روي فارسي و انگليسي و از هر دو سمت از لايه امنيتي و برچسب اطمينان هولوگرام برخوردار است و هرگونه تکثير، کپي برداري، تغيير يا سوء استفاده از کارت رسمي عضويت انجمن صنفي مترجمان ايران پيگرد قانوني دارد.</a:t>
            </a:r>
          </a:p>
          <a:p>
            <a:pPr algn="r" rtl="1">
              <a:buNone/>
            </a:pPr>
            <a:endParaRPr lang="en-US" dirty="0" smtClean="0"/>
          </a:p>
          <a:p>
            <a:pPr lvl="0" algn="r" rtl="1"/>
            <a:endParaRPr lang="en-US" dirty="0" smtClean="0"/>
          </a:p>
          <a:p>
            <a:pPr algn="r" rtl="1"/>
            <a:endParaRPr lang="en-US" dirty="0"/>
          </a:p>
        </p:txBody>
      </p:sp>
      <p:pic>
        <p:nvPicPr>
          <p:cNvPr id="26625" name="Picture 1" descr="C:\Documents and Settings\shar02\Desktop\نامه هاي انجمن\ITIA ID Card_0001.jpg"/>
          <p:cNvPicPr>
            <a:picLocks noGrp="1" noChangeAspect="1" noChangeArrowheads="1"/>
          </p:cNvPicPr>
          <p:nvPr>
            <p:ph sz="half" idx="1"/>
          </p:nvPr>
        </p:nvPicPr>
        <p:blipFill>
          <a:blip r:embed="rId2" cstate="print"/>
          <a:srcRect/>
          <a:stretch>
            <a:fillRect/>
          </a:stretch>
        </p:blipFill>
        <p:spPr bwMode="auto">
          <a:xfrm>
            <a:off x="457199" y="1524000"/>
            <a:ext cx="3558289" cy="2209800"/>
          </a:xfrm>
          <a:prstGeom prst="rect">
            <a:avLst/>
          </a:prstGeom>
          <a:noFill/>
        </p:spPr>
      </p:pic>
      <p:pic>
        <p:nvPicPr>
          <p:cNvPr id="26626" name="Picture 2" descr="C:\Documents and Settings\shar02\Desktop\نامه هاي انجمن\ITIA ID Card_0002.jpg"/>
          <p:cNvPicPr>
            <a:picLocks noChangeAspect="1" noChangeArrowheads="1"/>
          </p:cNvPicPr>
          <p:nvPr/>
        </p:nvPicPr>
        <p:blipFill>
          <a:blip r:embed="rId3" cstate="print"/>
          <a:srcRect/>
          <a:stretch>
            <a:fillRect/>
          </a:stretch>
        </p:blipFill>
        <p:spPr bwMode="auto">
          <a:xfrm>
            <a:off x="457200" y="3962400"/>
            <a:ext cx="3581400" cy="2232708"/>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fa-IR" sz="2800" dirty="0" smtClean="0">
                <a:cs typeface="B Esfehan" pitchFamily="2" charset="-78"/>
              </a:rPr>
              <a:t/>
            </a:r>
            <a:br>
              <a:rPr lang="fa-IR" sz="2800" dirty="0" smtClean="0">
                <a:cs typeface="B Esfehan" pitchFamily="2" charset="-78"/>
              </a:rPr>
            </a:br>
            <a:r>
              <a:rPr lang="fa-IR" sz="2800" dirty="0" smtClean="0">
                <a:cs typeface="B Esfehan" pitchFamily="2" charset="-78"/>
              </a:rPr>
              <a:t>فرصتهاي اشتغالزا و گراميداشت روز جهاني ترجمه درا يران </a:t>
            </a:r>
            <a:r>
              <a:rPr lang="en-US" sz="2800" dirty="0" smtClean="0">
                <a:cs typeface="B Traffic" pitchFamily="2" charset="-78"/>
              </a:rPr>
              <a:t/>
            </a:r>
            <a:br>
              <a:rPr lang="en-US" sz="2800" dirty="0" smtClean="0">
                <a:cs typeface="B Traffic" pitchFamily="2" charset="-78"/>
              </a:rPr>
            </a:br>
            <a:endParaRPr lang="en-US" sz="2800" dirty="0">
              <a:cs typeface="B Esfehan" pitchFamily="2" charset="-78"/>
            </a:endParaRPr>
          </a:p>
        </p:txBody>
      </p:sp>
      <p:sp>
        <p:nvSpPr>
          <p:cNvPr id="7" name="Content Placeholder 6"/>
          <p:cNvSpPr>
            <a:spLocks noGrp="1"/>
          </p:cNvSpPr>
          <p:nvPr>
            <p:ph sz="half" idx="1"/>
          </p:nvPr>
        </p:nvSpPr>
        <p:spPr>
          <a:xfrm>
            <a:off x="4191000" y="1295400"/>
            <a:ext cx="4724400" cy="4800600"/>
          </a:xfrm>
        </p:spPr>
        <p:txBody>
          <a:bodyPr/>
          <a:lstStyle/>
          <a:p>
            <a:pPr algn="just" rtl="1"/>
            <a:r>
              <a:rPr lang="fa-IR" sz="2000" b="1" dirty="0" smtClean="0"/>
              <a:t>پيشنهاد چندين فرصت اشتغالزا به مترجمان عضو انجمن به فراخور زبان خارجي كه تسلط دارند؛ شامل درخواست مترجم شفاهي براي يكي از دفاتر خبري خارجي در ايران، اعلامي از سوي وزارت ارشاد، درخواست مترجم فيلم هاي تلويزيوني به زبان انگليسي از سوي شبكه تلويزيوني </a:t>
            </a:r>
            <a:r>
              <a:rPr lang="en-US" sz="2000" b="1" dirty="0" err="1" smtClean="0"/>
              <a:t>IFilm</a:t>
            </a:r>
            <a:r>
              <a:rPr lang="fa-IR" sz="2000" b="1" dirty="0" smtClean="0"/>
              <a:t> ، درخواست معرفي مترجم از سوي گروه مپنا (وابسته به وزارت نيرو) و نيز دفتر شركت زيمنس آلمان در تهران </a:t>
            </a:r>
          </a:p>
          <a:p>
            <a:pPr lvl="0" algn="just" rtl="1"/>
            <a:r>
              <a:rPr lang="fa-IR" sz="2000" b="1" dirty="0" smtClean="0"/>
              <a:t>انتشار ترجمه فارسي پيام دبيركل فدراسيون جهاني</a:t>
            </a:r>
          </a:p>
          <a:p>
            <a:pPr lvl="0" algn="just" rtl="1">
              <a:buNone/>
            </a:pPr>
            <a:r>
              <a:rPr lang="fa-IR" sz="2000" b="1" dirty="0" smtClean="0"/>
              <a:t>مترجمان در سالهاي 2011 و 2012 به </a:t>
            </a:r>
          </a:p>
          <a:p>
            <a:pPr lvl="0" algn="just" rtl="1">
              <a:buNone/>
            </a:pPr>
            <a:r>
              <a:rPr lang="fa-IR" sz="2000" b="1" dirty="0" smtClean="0"/>
              <a:t>مناسبت روز جهاني ترجمه، برابر با </a:t>
            </a:r>
          </a:p>
          <a:p>
            <a:pPr lvl="0" algn="just" rtl="1">
              <a:buNone/>
            </a:pPr>
            <a:r>
              <a:rPr lang="fa-IR" sz="2000" b="1" dirty="0" smtClean="0"/>
              <a:t>سي ام سپتامبر=8 مهر بر روي سايت</a:t>
            </a:r>
          </a:p>
          <a:p>
            <a:pPr lvl="0" algn="just" rtl="1">
              <a:buNone/>
            </a:pPr>
            <a:r>
              <a:rPr lang="fa-IR" sz="2000" b="1" dirty="0" smtClean="0"/>
              <a:t>انجمن و انجام يك مصاحبه تلويزيوني </a:t>
            </a:r>
          </a:p>
          <a:p>
            <a:pPr lvl="0" algn="just" rtl="1">
              <a:buNone/>
            </a:pPr>
            <a:r>
              <a:rPr lang="fa-IR" sz="2000" b="1" dirty="0" smtClean="0"/>
              <a:t>در خبر 20 شبكه چهار به مناسبت </a:t>
            </a:r>
          </a:p>
          <a:p>
            <a:pPr lvl="0" algn="just" rtl="1">
              <a:buNone/>
            </a:pPr>
            <a:r>
              <a:rPr lang="fa-IR" sz="2000" b="1" dirty="0" smtClean="0"/>
              <a:t>گراميداشت اين روز در ايران </a:t>
            </a:r>
            <a:endParaRPr lang="en-US" sz="2000" dirty="0" smtClean="0"/>
          </a:p>
          <a:p>
            <a:pPr algn="just" rtl="1"/>
            <a:endParaRPr lang="fa-IR" sz="2000" b="1" dirty="0" smtClean="0"/>
          </a:p>
          <a:p>
            <a:pPr algn="just" rtl="1">
              <a:buNone/>
            </a:pPr>
            <a:endParaRPr lang="en-US" sz="2000" dirty="0"/>
          </a:p>
        </p:txBody>
      </p:sp>
      <p:graphicFrame>
        <p:nvGraphicFramePr>
          <p:cNvPr id="5" name="Content Placeholder 4"/>
          <p:cNvGraphicFramePr>
            <a:graphicFrameLocks noGrp="1"/>
          </p:cNvGraphicFramePr>
          <p:nvPr>
            <p:ph sz="half" idx="2"/>
          </p:nvPr>
        </p:nvGraphicFramePr>
        <p:xfrm>
          <a:off x="4648200" y="1295400"/>
          <a:ext cx="381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1" name="Picture 5" descr="C:\Documents and Settings\shar02\Desktop\N &amp; M\DSC01255.JPG"/>
          <p:cNvPicPr>
            <a:picLocks noChangeAspect="1" noChangeArrowheads="1"/>
          </p:cNvPicPr>
          <p:nvPr/>
        </p:nvPicPr>
        <p:blipFill>
          <a:blip r:embed="rId7" cstate="print"/>
          <a:srcRect/>
          <a:stretch>
            <a:fillRect/>
          </a:stretch>
        </p:blipFill>
        <p:spPr bwMode="auto">
          <a:xfrm>
            <a:off x="228600" y="1371600"/>
            <a:ext cx="3810000" cy="49530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r>
              <a:rPr lang="fa-IR" sz="3200" dirty="0" smtClean="0">
                <a:cs typeface="B Esfehan" pitchFamily="2" charset="-78"/>
              </a:rPr>
              <a:t>دفتر انجمن </a:t>
            </a:r>
            <a:r>
              <a:rPr lang="en-US" sz="3200" dirty="0" smtClean="0">
                <a:cs typeface="B Traffic" pitchFamily="2" charset="-78"/>
              </a:rPr>
              <a:t/>
            </a:r>
            <a:br>
              <a:rPr lang="en-US" sz="3200" dirty="0" smtClean="0">
                <a:cs typeface="B Traffic" pitchFamily="2" charset="-78"/>
              </a:rPr>
            </a:br>
            <a:endParaRPr lang="en-US" sz="3200" dirty="0">
              <a:cs typeface="B Esfehan" pitchFamily="2" charset="-78"/>
            </a:endParaRPr>
          </a:p>
        </p:txBody>
      </p:sp>
      <p:graphicFrame>
        <p:nvGraphicFramePr>
          <p:cNvPr id="5" name="Content Placeholder 4"/>
          <p:cNvGraphicFramePr>
            <a:graphicFrameLocks noGrp="1"/>
          </p:cNvGraphicFramePr>
          <p:nvPr>
            <p:ph sz="half" idx="2"/>
          </p:nvPr>
        </p:nvGraphicFramePr>
        <p:xfrm>
          <a:off x="4648200" y="2514600"/>
          <a:ext cx="3657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1"/>
          </p:nvPr>
        </p:nvSpPr>
        <p:spPr>
          <a:xfrm>
            <a:off x="609600" y="914400"/>
            <a:ext cx="8229600" cy="4800600"/>
          </a:xfrm>
        </p:spPr>
        <p:txBody>
          <a:bodyPr/>
          <a:lstStyle/>
          <a:p>
            <a:pPr algn="just" rtl="1">
              <a:buNone/>
            </a:pPr>
            <a:r>
              <a:rPr lang="fa-IR" sz="2400" b="1" dirty="0" smtClean="0"/>
              <a:t>دو بار جابجايي محل دفتر مركزي انجمن در منطقه سه شهرداري تهران؛ اولي، «سراي بزرگان» بمدت ده ماه در ازاي انجام ترجمه هاي تخصصي اعضاي هيات مديره كه از سوي مديران اين سرا به انجمن تحويل مي شد و دومي، «سراي محله قبا» در ازاي پرداخت اجاره بهاء ماهيانه </a:t>
            </a:r>
            <a:endParaRPr lang="fa-IR" sz="2400" b="1" dirty="0"/>
          </a:p>
        </p:txBody>
      </p:sp>
      <p:pic>
        <p:nvPicPr>
          <p:cNvPr id="23553" name="Picture 1"/>
          <p:cNvPicPr>
            <a:picLocks noChangeAspect="1" noChangeArrowheads="1"/>
          </p:cNvPicPr>
          <p:nvPr/>
        </p:nvPicPr>
        <p:blipFill>
          <a:blip r:embed="rId7" cstate="print"/>
          <a:srcRect/>
          <a:stretch>
            <a:fillRect/>
          </a:stretch>
        </p:blipFill>
        <p:spPr bwMode="auto">
          <a:xfrm>
            <a:off x="381000" y="2590800"/>
            <a:ext cx="3810000" cy="38608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914400"/>
          </a:xfrm>
        </p:spPr>
        <p:txBody>
          <a:bodyPr/>
          <a:lstStyle/>
          <a:p>
            <a:pPr lvl="0" algn="r" rtl="1"/>
            <a:r>
              <a:rPr lang="fa-IR" sz="3200" b="1" dirty="0" smtClean="0"/>
              <a:t>مسئول دفتر انجمن </a:t>
            </a:r>
            <a:endParaRPr lang="en-US" sz="3200" dirty="0">
              <a:cs typeface="B Esfehan" pitchFamily="2" charset="-78"/>
            </a:endParaRPr>
          </a:p>
        </p:txBody>
      </p:sp>
      <p:sp>
        <p:nvSpPr>
          <p:cNvPr id="7" name="Content Placeholder 6"/>
          <p:cNvSpPr>
            <a:spLocks noGrp="1"/>
          </p:cNvSpPr>
          <p:nvPr>
            <p:ph sz="half" idx="1"/>
          </p:nvPr>
        </p:nvSpPr>
        <p:spPr>
          <a:xfrm>
            <a:off x="685800" y="1295400"/>
            <a:ext cx="8229600" cy="4800600"/>
          </a:xfrm>
        </p:spPr>
        <p:txBody>
          <a:bodyPr/>
          <a:lstStyle/>
          <a:p>
            <a:pPr lvl="0" algn="just" rtl="1"/>
            <a:r>
              <a:rPr lang="fa-IR" sz="2000" b="1" dirty="0" smtClean="0"/>
              <a:t>انتصاب جناب آقاي احمدرضا رسولي بعنوان مسئول دفتر انجمن</a:t>
            </a:r>
          </a:p>
          <a:p>
            <a:pPr lvl="0" algn="just" rtl="1"/>
            <a:r>
              <a:rPr lang="fa-IR" sz="2000" b="1" dirty="0" smtClean="0"/>
              <a:t>ساعات ملاقات حضوري يا پاسخگويي تلفني دفتر انجمن، روزهاي زوج از ساعت 9 الي 14 </a:t>
            </a:r>
            <a:endParaRPr lang="en-US" sz="2000" dirty="0" smtClean="0"/>
          </a:p>
        </p:txBody>
      </p:sp>
      <p:pic>
        <p:nvPicPr>
          <p:cNvPr id="12289" name="Picture 1" descr="C:\Documents and Settings\shar02\Desktop\نامه هاي انجمن\سراي بزرگان\DSC00630.JPG"/>
          <p:cNvPicPr>
            <a:picLocks noChangeAspect="1" noChangeArrowheads="1"/>
          </p:cNvPicPr>
          <p:nvPr/>
        </p:nvPicPr>
        <p:blipFill>
          <a:blip r:embed="rId2" cstate="print"/>
          <a:srcRect/>
          <a:stretch>
            <a:fillRect/>
          </a:stretch>
        </p:blipFill>
        <p:spPr bwMode="auto">
          <a:xfrm>
            <a:off x="152400" y="2514600"/>
            <a:ext cx="4368800" cy="3276600"/>
          </a:xfrm>
          <a:prstGeom prst="rect">
            <a:avLst/>
          </a:prstGeom>
          <a:noFill/>
        </p:spPr>
      </p:pic>
      <p:pic>
        <p:nvPicPr>
          <p:cNvPr id="12290" name="Picture 2" descr="C:\Documents and Settings\shar02\Desktop\سراي قبا\DSC01434.JPG"/>
          <p:cNvPicPr>
            <a:picLocks noChangeAspect="1" noChangeArrowheads="1"/>
          </p:cNvPicPr>
          <p:nvPr/>
        </p:nvPicPr>
        <p:blipFill>
          <a:blip r:embed="rId3" cstate="print"/>
          <a:srcRect/>
          <a:stretch>
            <a:fillRect/>
          </a:stretch>
        </p:blipFill>
        <p:spPr bwMode="auto">
          <a:xfrm>
            <a:off x="4648200" y="2514600"/>
            <a:ext cx="4495800" cy="32766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0" y="838200"/>
            <a:ext cx="9144000" cy="4724400"/>
          </a:xfrm>
          <a:scene3d>
            <a:camera prst="orthographicFront"/>
            <a:lightRig rig="threePt" dir="t"/>
          </a:scene3d>
          <a:sp3d>
            <a:bevelT/>
          </a:sp3d>
        </p:spPr>
        <p:txBody>
          <a:bodyPr/>
          <a:lstStyle/>
          <a:p>
            <a:pPr algn="just" rtl="1"/>
            <a:r>
              <a:rPr lang="en-US" sz="6400" b="1" dirty="0" smtClean="0">
                <a:effectLst>
                  <a:outerShdw blurRad="38100" dist="38100" dir="2700000" algn="tl">
                    <a:srgbClr val="000000">
                      <a:alpha val="43137"/>
                    </a:srgbClr>
                  </a:outerShdw>
                </a:effectLst>
                <a:cs typeface="B Esfehan" pitchFamily="2" charset="-78"/>
              </a:rPr>
              <a:t/>
            </a:r>
            <a:br>
              <a:rPr lang="en-US" sz="6400" b="1" dirty="0" smtClean="0">
                <a:effectLst>
                  <a:outerShdw blurRad="38100" dist="38100" dir="2700000" algn="tl">
                    <a:srgbClr val="000000">
                      <a:alpha val="43137"/>
                    </a:srgbClr>
                  </a:outerShdw>
                </a:effectLst>
                <a:cs typeface="B Esfehan" pitchFamily="2" charset="-78"/>
              </a:rPr>
            </a:br>
            <a:r>
              <a:rPr lang="en-US" sz="6400" b="1" dirty="0" smtClean="0">
                <a:effectLst>
                  <a:outerShdw blurRad="38100" dist="38100" dir="2700000" algn="tl">
                    <a:srgbClr val="000000">
                      <a:alpha val="43137"/>
                    </a:srgbClr>
                  </a:outerShdw>
                </a:effectLst>
                <a:cs typeface="B Esfehan" pitchFamily="2" charset="-78"/>
              </a:rPr>
              <a:t/>
            </a:r>
            <a:br>
              <a:rPr lang="en-US" sz="6400" b="1" dirty="0" smtClean="0">
                <a:effectLst>
                  <a:outerShdw blurRad="38100" dist="38100" dir="2700000" algn="tl">
                    <a:srgbClr val="000000">
                      <a:alpha val="43137"/>
                    </a:srgbClr>
                  </a:outerShdw>
                </a:effectLst>
                <a:cs typeface="B Esfehan" pitchFamily="2" charset="-78"/>
              </a:rPr>
            </a:br>
            <a:r>
              <a:rPr lang="en-US" sz="6400" b="1" dirty="0" smtClean="0">
                <a:effectLst>
                  <a:outerShdw blurRad="38100" dist="38100" dir="2700000" algn="tl">
                    <a:srgbClr val="000000">
                      <a:alpha val="43137"/>
                    </a:srgbClr>
                  </a:outerShdw>
                </a:effectLst>
                <a:cs typeface="B Esfehan" pitchFamily="2" charset="-78"/>
              </a:rPr>
              <a:t/>
            </a:r>
            <a:br>
              <a:rPr lang="en-US" sz="6400" b="1" dirty="0" smtClean="0">
                <a:effectLst>
                  <a:outerShdw blurRad="38100" dist="38100" dir="2700000" algn="tl">
                    <a:srgbClr val="000000">
                      <a:alpha val="43137"/>
                    </a:srgbClr>
                  </a:outerShdw>
                </a:effectLst>
                <a:cs typeface="B Esfehan" pitchFamily="2" charset="-78"/>
              </a:rPr>
            </a:br>
            <a:r>
              <a:rPr lang="fa-IR" sz="3500" b="1" dirty="0" smtClean="0">
                <a:effectLst>
                  <a:outerShdw blurRad="38100" dist="38100" dir="2700000" algn="tl">
                    <a:srgbClr val="000000">
                      <a:alpha val="43137"/>
                    </a:srgbClr>
                  </a:outerShdw>
                </a:effectLst>
                <a:cs typeface="B Esfehan" pitchFamily="2" charset="-78"/>
              </a:rPr>
              <a:t>گزارش عملكرد هيات مديره انجمن صنفي مترجمان ايران از 20 فروردين 1390 لغايت 9 اسفند 1391 به مجمع عمومی  </a:t>
            </a:r>
            <a:endParaRPr lang="en-US" sz="3500" b="1" dirty="0">
              <a:effectLst>
                <a:outerShdw blurRad="38100" dist="38100" dir="2700000" algn="tl">
                  <a:srgbClr val="000000">
                    <a:alpha val="43137"/>
                  </a:srgbClr>
                </a:outerShdw>
              </a:effectLst>
              <a:cs typeface="B Esfehan" pitchFamily="2" charset="-78"/>
            </a:endParaRPr>
          </a:p>
        </p:txBody>
      </p:sp>
      <p:pic>
        <p:nvPicPr>
          <p:cNvPr id="7" name="Picture 6" descr="arm2 copy.jpg"/>
          <p:cNvPicPr>
            <a:picLocks noChangeAspect="1"/>
          </p:cNvPicPr>
          <p:nvPr/>
        </p:nvPicPr>
        <p:blipFill>
          <a:blip r:embed="rId3" cstate="print">
            <a:lum bright="-10000" contrast="30000"/>
          </a:blip>
          <a:stretch>
            <a:fillRect/>
          </a:stretch>
        </p:blipFill>
        <p:spPr>
          <a:xfrm>
            <a:off x="2895600" y="114300"/>
            <a:ext cx="3276600" cy="323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52400"/>
            <a:ext cx="4608513" cy="838200"/>
          </a:xfrm>
        </p:spPr>
        <p:txBody>
          <a:bodyPr/>
          <a:lstStyle/>
          <a:p>
            <a:pPr algn="r" rtl="1"/>
            <a:r>
              <a:rPr lang="fa-IR" sz="2800" dirty="0" smtClean="0">
                <a:cs typeface="B Esfehan" pitchFamily="2" charset="-78"/>
              </a:rPr>
              <a:t>برنامه هاي آتي انجمن در سال آينده </a:t>
            </a:r>
            <a:endParaRPr lang="en-US" sz="2800" dirty="0">
              <a:cs typeface="B Esfehan" pitchFamily="2" charset="-78"/>
            </a:endParaRPr>
          </a:p>
        </p:txBody>
      </p:sp>
      <p:sp>
        <p:nvSpPr>
          <p:cNvPr id="3" name="Content Placeholder 2"/>
          <p:cNvSpPr>
            <a:spLocks noGrp="1"/>
          </p:cNvSpPr>
          <p:nvPr>
            <p:ph idx="1"/>
          </p:nvPr>
        </p:nvSpPr>
        <p:spPr>
          <a:xfrm>
            <a:off x="-381000" y="152400"/>
            <a:ext cx="5111750" cy="5929313"/>
          </a:xfrm>
        </p:spPr>
        <p:txBody>
          <a:bodyPr/>
          <a:lstStyle/>
          <a:p>
            <a:pPr marL="514350" lvl="0" indent="-514350" algn="r" rtl="1">
              <a:buFont typeface="+mj-lt"/>
              <a:buAutoNum type="arabicPeriod"/>
            </a:pPr>
            <a:endParaRPr lang="fa-IR" sz="2800" b="1" dirty="0" smtClean="0">
              <a:solidFill>
                <a:schemeClr val="tx1"/>
              </a:solidFill>
              <a:latin typeface="+mn-lt"/>
              <a:ea typeface="+mn-ea"/>
              <a:cs typeface="+mn-cs"/>
            </a:endParaRPr>
          </a:p>
          <a:p>
            <a:pPr>
              <a:buNone/>
            </a:pPr>
            <a:endParaRPr lang="en-US" dirty="0"/>
          </a:p>
        </p:txBody>
      </p:sp>
      <p:sp>
        <p:nvSpPr>
          <p:cNvPr id="4" name="Text Placeholder 3"/>
          <p:cNvSpPr>
            <a:spLocks noGrp="1"/>
          </p:cNvSpPr>
          <p:nvPr>
            <p:ph type="body" sz="half" idx="2"/>
          </p:nvPr>
        </p:nvSpPr>
        <p:spPr>
          <a:xfrm>
            <a:off x="457201" y="1435101"/>
            <a:ext cx="8001000" cy="4584700"/>
          </a:xfrm>
        </p:spPr>
        <p:txBody>
          <a:bodyPr/>
          <a:lstStyle/>
          <a:p>
            <a:pPr algn="r" rtl="1">
              <a:buFont typeface="Arial" pitchFamily="34" charset="0"/>
              <a:buChar char="•"/>
            </a:pPr>
            <a:r>
              <a:rPr lang="fa-IR" sz="2000" b="1" dirty="0" smtClean="0"/>
              <a:t> </a:t>
            </a:r>
            <a:r>
              <a:rPr lang="fa-IR" sz="2400" b="1" dirty="0" smtClean="0"/>
              <a:t>ادامه تلاشها براي تعیین مکانی مناسب و درخور شان برای دفتر مرکزی انجمن در تهران </a:t>
            </a:r>
          </a:p>
          <a:p>
            <a:pPr algn="r" rtl="1">
              <a:buFont typeface="Arial" pitchFamily="34" charset="0"/>
              <a:buChar char="•"/>
            </a:pPr>
            <a:r>
              <a:rPr lang="fa-IR" sz="2400" b="1" dirty="0" smtClean="0"/>
              <a:t>طراحي و برنامه ريزي برگزاري كلاسها و كارگاههاي تخصصي ترجمه براي اعضاء با عناوين آشنايي با فنون ترجمه، ويراستاري در ترجمه، ترجمه فيلم، ترجمه خبر و متون مطبوعاتي و نيز ترجمه شفاهي براي نيمسال اول سال 92 </a:t>
            </a:r>
          </a:p>
          <a:p>
            <a:pPr algn="r" rtl="1">
              <a:buFont typeface="Arial" pitchFamily="34" charset="0"/>
              <a:buChar char="•"/>
            </a:pPr>
            <a:r>
              <a:rPr lang="fa-IR" sz="2400" b="1" dirty="0" smtClean="0"/>
              <a:t> تاييد و انتشار روزنامه رسمي رفع موانع اساسنامه اي براي عضويت مترجمان چهار رسته شفاهي، همزمان، فيلم و خبر كه فاقد يكي از دو شرط فعلي عضويت در انجمن هستند. </a:t>
            </a:r>
          </a:p>
          <a:p>
            <a:pPr algn="r" rtl="1">
              <a:buFont typeface="Arial" pitchFamily="34" charset="0"/>
              <a:buChar char="•"/>
            </a:pPr>
            <a:r>
              <a:rPr lang="fa-IR" sz="2400" b="1" dirty="0" smtClean="0"/>
              <a:t> ارسال درخواست رسمي انجمن به شورايعالي انقلاب فرهنگي براي بررسي و تصويب روز هشتم مهر بعنوان روز </a:t>
            </a:r>
            <a:r>
              <a:rPr lang="fa-IR" sz="2400" b="1" dirty="0" smtClean="0">
                <a:solidFill>
                  <a:srgbClr val="0000CC"/>
                </a:solidFill>
              </a:rPr>
              <a:t>مترجم</a:t>
            </a:r>
            <a:r>
              <a:rPr lang="fa-IR" sz="2400" b="1" dirty="0" smtClean="0"/>
              <a:t> در ايران </a:t>
            </a:r>
          </a:p>
          <a:p>
            <a:pPr algn="r" rtl="1">
              <a:buFont typeface="Arial" pitchFamily="34" charset="0"/>
              <a:buChar char="•"/>
            </a:pPr>
            <a:r>
              <a:rPr lang="fa-IR" sz="2400" b="1" dirty="0" smtClean="0"/>
              <a:t>نهايي كردن الحاق رسمي به دو فدراسيون و انجمن بين المللي پس از دريافت مجوز از وزارت كشور </a:t>
            </a:r>
            <a:endParaRPr lang="en-US" sz="2400" b="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6364288" cy="566738"/>
          </a:xfrm>
        </p:spPr>
        <p:txBody>
          <a:bodyPr/>
          <a:lstStyle/>
          <a:p>
            <a:pPr algn="r" rtl="1"/>
            <a:endParaRPr lang="en-US" sz="1800" dirty="0">
              <a:solidFill>
                <a:schemeClr val="tx1"/>
              </a:solidFill>
            </a:endParaRPr>
          </a:p>
        </p:txBody>
      </p:sp>
      <p:sp>
        <p:nvSpPr>
          <p:cNvPr id="4" name="Text Placeholder 3"/>
          <p:cNvSpPr>
            <a:spLocks noGrp="1"/>
          </p:cNvSpPr>
          <p:nvPr>
            <p:ph type="body" sz="half" idx="2"/>
          </p:nvPr>
        </p:nvSpPr>
        <p:spPr>
          <a:xfrm>
            <a:off x="1676400" y="5638800"/>
            <a:ext cx="5486400" cy="804862"/>
          </a:xfrm>
        </p:spPr>
        <p:txBody>
          <a:bodyPr/>
          <a:lstStyle/>
          <a:p>
            <a:endParaRPr lang="en-US" dirty="0"/>
          </a:p>
        </p:txBody>
      </p:sp>
      <p:pic>
        <p:nvPicPr>
          <p:cNvPr id="7" name="Picture 4" descr="26s">
            <a:hlinkClick r:id="rId2" action="ppaction://hlinkpres?slideindex=1&amp;slidetitle="/>
          </p:cNvPr>
          <p:cNvPicPr>
            <a:picLocks noGrp="1" noChangeAspect="1" noChangeArrowheads="1"/>
          </p:cNvPicPr>
          <p:nvPr>
            <p:ph type="pic" idx="1"/>
          </p:nvPr>
        </p:nvPicPr>
        <p:blipFill>
          <a:blip r:embed="rId3" cstate="print"/>
          <a:srcRect/>
          <a:stretch>
            <a:fillRect/>
          </a:stretch>
        </p:blipFill>
        <p:spPr bwMode="auto">
          <a:xfrm>
            <a:off x="0" y="0"/>
            <a:ext cx="9118600" cy="6858000"/>
          </a:xfrm>
          <a:prstGeom prst="rect">
            <a:avLst/>
          </a:prstGeom>
          <a:noFill/>
          <a:ln w="9525">
            <a:noFill/>
            <a:miter lim="800000"/>
            <a:headEnd/>
            <a:tailEnd/>
          </a:ln>
        </p:spPr>
      </p:pic>
      <p:sp>
        <p:nvSpPr>
          <p:cNvPr id="9" name="Rounded Rectangle 8"/>
          <p:cNvSpPr/>
          <p:nvPr/>
        </p:nvSpPr>
        <p:spPr bwMode="auto">
          <a:xfrm>
            <a:off x="0" y="457200"/>
            <a:ext cx="4724400" cy="1447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fa-IR" sz="4000" dirty="0" smtClean="0">
                <a:solidFill>
                  <a:schemeClr val="bg1"/>
                </a:solidFill>
                <a:latin typeface="Andalus" pitchFamily="18" charset="-78"/>
                <a:cs typeface="B Traffic" pitchFamily="2" charset="-78"/>
              </a:rPr>
              <a:t>بهار 92 پيشاپيش بر شما مترجم گرامي مبارك! </a:t>
            </a:r>
            <a:endParaRPr lang="en-US" sz="4000" dirty="0">
              <a:solidFill>
                <a:schemeClr val="bg1"/>
              </a:solidFill>
              <a:latin typeface="Andalus" pitchFamily="18" charset="-78"/>
              <a:cs typeface="B Traffic"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13513" cy="1162050"/>
          </a:xfrm>
        </p:spPr>
        <p:txBody>
          <a:bodyPr/>
          <a:lstStyle/>
          <a:p>
            <a:pPr algn="ctr"/>
            <a:r>
              <a:rPr lang="fa-IR" sz="2800" dirty="0" smtClean="0">
                <a:cs typeface="B Esfehan" pitchFamily="2" charset="-78"/>
              </a:rPr>
              <a:t>دو سال حضور در نمايشگاه بين المللي كتاب </a:t>
            </a:r>
            <a:endParaRPr lang="en-US" sz="2800" dirty="0">
              <a:cs typeface="B Esfehan" pitchFamily="2" charset="-78"/>
            </a:endParaRPr>
          </a:p>
        </p:txBody>
      </p:sp>
      <p:sp>
        <p:nvSpPr>
          <p:cNvPr id="3" name="Content Placeholder 2"/>
          <p:cNvSpPr>
            <a:spLocks noGrp="1"/>
          </p:cNvSpPr>
          <p:nvPr>
            <p:ph idx="1"/>
          </p:nvPr>
        </p:nvSpPr>
        <p:spPr>
          <a:xfrm>
            <a:off x="4191000" y="1447800"/>
            <a:ext cx="4578350" cy="4633913"/>
          </a:xfrm>
        </p:spPr>
        <p:txBody>
          <a:bodyPr/>
          <a:lstStyle/>
          <a:p>
            <a:pPr algn="just" rtl="1">
              <a:buNone/>
            </a:pPr>
            <a:endParaRPr lang="en-US" sz="2800" b="1" dirty="0" smtClean="0">
              <a:solidFill>
                <a:schemeClr val="tx1"/>
              </a:solidFill>
              <a:latin typeface="+mn-lt"/>
              <a:ea typeface="+mn-ea"/>
              <a:cs typeface="+mn-cs"/>
            </a:endParaRPr>
          </a:p>
          <a:p>
            <a:pPr algn="just" rtl="1">
              <a:buNone/>
            </a:pPr>
            <a:r>
              <a:rPr lang="fa-IR" sz="2800" b="1" dirty="0" smtClean="0"/>
              <a:t>    </a:t>
            </a:r>
            <a:r>
              <a:rPr lang="ar-SA" sz="2800" b="1" dirty="0" smtClean="0"/>
              <a:t>حضور تبليغاتي انجمن به منظور معرفي و عضوگيري در دو</a:t>
            </a:r>
            <a:r>
              <a:rPr lang="fa-IR" sz="2800" b="1" dirty="0" smtClean="0"/>
              <a:t> ن</a:t>
            </a:r>
            <a:r>
              <a:rPr lang="ar-SA" sz="2800" b="1" dirty="0" smtClean="0"/>
              <a:t>مايشگاه بين المللي بيست و چهارم و بيست و پنجم كتاب تهران (سالهاي 90 و 91)، هر كدام با نصب دو بيلبورد شش متري در ورودي سالنها </a:t>
            </a:r>
            <a:endParaRPr lang="en-US" sz="2800" dirty="0"/>
          </a:p>
        </p:txBody>
      </p:sp>
      <p:sp>
        <p:nvSpPr>
          <p:cNvPr id="4" name="Text Placeholder 3"/>
          <p:cNvSpPr>
            <a:spLocks noGrp="1"/>
          </p:cNvSpPr>
          <p:nvPr>
            <p:ph type="body" sz="half" idx="2"/>
          </p:nvPr>
        </p:nvSpPr>
        <p:spPr/>
        <p:txBody>
          <a:bodyPr/>
          <a:lstStyle/>
          <a:p>
            <a:endParaRPr lang="en-US" dirty="0"/>
          </a:p>
        </p:txBody>
      </p:sp>
      <p:pic>
        <p:nvPicPr>
          <p:cNvPr id="45058" name="Picture 2" descr="7. 25th fair.jpg - 527.27 Kb"/>
          <p:cNvPicPr>
            <a:picLocks noChangeAspect="1" noChangeArrowheads="1"/>
          </p:cNvPicPr>
          <p:nvPr/>
        </p:nvPicPr>
        <p:blipFill>
          <a:blip r:embed="rId2" cstate="print"/>
          <a:srcRect/>
          <a:stretch>
            <a:fillRect/>
          </a:stretch>
        </p:blipFill>
        <p:spPr bwMode="auto">
          <a:xfrm>
            <a:off x="152400" y="1295400"/>
            <a:ext cx="3714750" cy="4953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580313" cy="1162050"/>
          </a:xfrm>
        </p:spPr>
        <p:txBody>
          <a:bodyPr/>
          <a:lstStyle/>
          <a:p>
            <a:pPr algn="ctr"/>
            <a:r>
              <a:rPr lang="fa-IR" sz="2800" dirty="0" smtClean="0">
                <a:cs typeface="B Esfehan" pitchFamily="2" charset="-78"/>
              </a:rPr>
              <a:t>برگزاري دومين مجمع عمومي انجمن در 20 فروردين 1390  </a:t>
            </a:r>
            <a:endParaRPr lang="en-US" sz="2800" dirty="0">
              <a:cs typeface="B Esfehan" pitchFamily="2" charset="-78"/>
            </a:endParaRPr>
          </a:p>
        </p:txBody>
      </p:sp>
      <p:sp>
        <p:nvSpPr>
          <p:cNvPr id="4" name="Text Placeholder 3"/>
          <p:cNvSpPr>
            <a:spLocks noGrp="1"/>
          </p:cNvSpPr>
          <p:nvPr>
            <p:ph type="body" sz="half" idx="2"/>
          </p:nvPr>
        </p:nvSpPr>
        <p:spPr>
          <a:xfrm>
            <a:off x="1828800" y="5257800"/>
            <a:ext cx="7086600" cy="774700"/>
          </a:xfrm>
        </p:spPr>
        <p:txBody>
          <a:bodyPr/>
          <a:lstStyle/>
          <a:p>
            <a:pPr algn="ctr" rtl="1"/>
            <a:r>
              <a:rPr lang="en-US" sz="2400" b="1" dirty="0" smtClean="0"/>
              <a:t>             </a:t>
            </a:r>
            <a:endParaRPr lang="en-US" sz="3200" b="1" dirty="0">
              <a:cs typeface="B Yagut" pitchFamily="2" charset="-78"/>
            </a:endParaRPr>
          </a:p>
        </p:txBody>
      </p:sp>
      <p:pic>
        <p:nvPicPr>
          <p:cNvPr id="44033" name="Picture 1" descr="J:\Kazemi Neshat\ITIA\عکسهای منتخب مجمع عمومی 20 فروردین 90\13..JPG"/>
          <p:cNvPicPr>
            <a:picLocks noChangeAspect="1" noChangeArrowheads="1"/>
          </p:cNvPicPr>
          <p:nvPr/>
        </p:nvPicPr>
        <p:blipFill>
          <a:blip r:embed="rId3" cstate="print"/>
          <a:srcRect/>
          <a:stretch>
            <a:fillRect/>
          </a:stretch>
        </p:blipFill>
        <p:spPr bwMode="auto">
          <a:xfrm>
            <a:off x="304800" y="1600200"/>
            <a:ext cx="4123125" cy="3505200"/>
          </a:xfrm>
          <a:prstGeom prst="rect">
            <a:avLst/>
          </a:prstGeom>
          <a:noFill/>
        </p:spPr>
      </p:pic>
      <p:pic>
        <p:nvPicPr>
          <p:cNvPr id="44034" name="Picture 2" descr="J:\Kazemi Neshat\ITIA\عکسهای منتخب مجمع عمومی 20 فروردین 90\12..JPG"/>
          <p:cNvPicPr>
            <a:picLocks noGrp="1" noChangeAspect="1" noChangeArrowheads="1"/>
          </p:cNvPicPr>
          <p:nvPr>
            <p:ph idx="1"/>
          </p:nvPr>
        </p:nvPicPr>
        <p:blipFill>
          <a:blip r:embed="rId4" cstate="print"/>
          <a:srcRect/>
          <a:stretch>
            <a:fillRect/>
          </a:stretch>
        </p:blipFill>
        <p:spPr bwMode="auto">
          <a:xfrm>
            <a:off x="4648200" y="1600200"/>
            <a:ext cx="3992563" cy="342900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5827713" cy="1162050"/>
          </a:xfrm>
        </p:spPr>
        <p:txBody>
          <a:bodyPr/>
          <a:lstStyle/>
          <a:p>
            <a:pPr algn="ctr"/>
            <a:r>
              <a:rPr lang="fa-IR" sz="2800" dirty="0" smtClean="0">
                <a:cs typeface="B Esfehan" pitchFamily="2" charset="-78"/>
              </a:rPr>
              <a:t>پروانه سه سالانه دور دوم فعاليت انجمن</a:t>
            </a:r>
            <a:endParaRPr lang="en-US" sz="2800" dirty="0">
              <a:cs typeface="B Esfehan" pitchFamily="2" charset="-78"/>
            </a:endParaRPr>
          </a:p>
        </p:txBody>
      </p:sp>
      <p:sp>
        <p:nvSpPr>
          <p:cNvPr id="3" name="Content Placeholder 2"/>
          <p:cNvSpPr>
            <a:spLocks noGrp="1"/>
          </p:cNvSpPr>
          <p:nvPr>
            <p:ph idx="1"/>
          </p:nvPr>
        </p:nvSpPr>
        <p:spPr>
          <a:xfrm>
            <a:off x="4191000" y="1447800"/>
            <a:ext cx="4578350" cy="4633913"/>
          </a:xfrm>
        </p:spPr>
        <p:txBody>
          <a:bodyPr/>
          <a:lstStyle/>
          <a:p>
            <a:pPr algn="just" rtl="1">
              <a:buNone/>
            </a:pPr>
            <a:endParaRPr lang="en-US" sz="2800" b="1" dirty="0" smtClean="0">
              <a:solidFill>
                <a:schemeClr val="tx1"/>
              </a:solidFill>
              <a:latin typeface="+mn-lt"/>
              <a:ea typeface="+mn-ea"/>
              <a:cs typeface="+mn-cs"/>
            </a:endParaRPr>
          </a:p>
          <a:p>
            <a:pPr algn="r" rtl="1">
              <a:buNone/>
            </a:pPr>
            <a:endParaRPr lang="en-US" sz="2800" dirty="0"/>
          </a:p>
        </p:txBody>
      </p:sp>
      <p:sp>
        <p:nvSpPr>
          <p:cNvPr id="4" name="Text Placeholder 3"/>
          <p:cNvSpPr>
            <a:spLocks noGrp="1"/>
          </p:cNvSpPr>
          <p:nvPr>
            <p:ph type="body" sz="half" idx="2"/>
          </p:nvPr>
        </p:nvSpPr>
        <p:spPr>
          <a:xfrm>
            <a:off x="1371600" y="5638800"/>
            <a:ext cx="6934200" cy="792163"/>
          </a:xfrm>
        </p:spPr>
        <p:txBody>
          <a:bodyPr/>
          <a:lstStyle/>
          <a:p>
            <a:pPr algn="ctr" rtl="1"/>
            <a:r>
              <a:rPr lang="fa-IR" sz="2000" b="1" dirty="0" smtClean="0"/>
              <a:t>تاریخ دریافت پروانه </a:t>
            </a:r>
            <a:r>
              <a:rPr lang="fa-IR" sz="2400" b="1" kern="1200" dirty="0" smtClean="0">
                <a:latin typeface="Times New Roman" pitchFamily="18" charset="0"/>
                <a:cs typeface="B Roya" pitchFamily="2" charset="-78"/>
              </a:rPr>
              <a:t>1391/5/1</a:t>
            </a:r>
            <a:endParaRPr lang="en-US" sz="2400" b="1" kern="1200" dirty="0">
              <a:latin typeface="Times New Roman" pitchFamily="18" charset="0"/>
              <a:cs typeface="B Roya" pitchFamily="2" charset="-78"/>
            </a:endParaRPr>
          </a:p>
        </p:txBody>
      </p:sp>
      <p:pic>
        <p:nvPicPr>
          <p:cNvPr id="39938" name="Picture 2" descr="http://itia.ir/farsi/images/itia%20new%20license.jpg"/>
          <p:cNvPicPr>
            <a:picLocks noChangeAspect="1" noChangeArrowheads="1"/>
          </p:cNvPicPr>
          <p:nvPr/>
        </p:nvPicPr>
        <p:blipFill>
          <a:blip r:embed="rId2" cstate="print"/>
          <a:srcRect/>
          <a:stretch>
            <a:fillRect/>
          </a:stretch>
        </p:blipFill>
        <p:spPr bwMode="auto">
          <a:xfrm>
            <a:off x="1905000" y="1295400"/>
            <a:ext cx="6114827" cy="419100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4151313" cy="1162050"/>
          </a:xfrm>
        </p:spPr>
        <p:txBody>
          <a:bodyPr/>
          <a:lstStyle/>
          <a:p>
            <a:pPr algn="ctr"/>
            <a:r>
              <a:rPr lang="fa-IR" sz="2800" dirty="0" smtClean="0">
                <a:cs typeface="B Esfehan" pitchFamily="2" charset="-78"/>
              </a:rPr>
              <a:t>ثبت رسمي انجمن در اداره ثبت </a:t>
            </a:r>
            <a:br>
              <a:rPr lang="fa-IR" sz="2800" dirty="0" smtClean="0">
                <a:cs typeface="B Esfehan" pitchFamily="2" charset="-78"/>
              </a:rPr>
            </a:br>
            <a:r>
              <a:rPr lang="fa-IR" sz="2800" dirty="0" smtClean="0">
                <a:cs typeface="B Esfehan" pitchFamily="2" charset="-78"/>
              </a:rPr>
              <a:t>91/7/16</a:t>
            </a:r>
            <a:endParaRPr lang="en-US" sz="2800" dirty="0">
              <a:cs typeface="B Esfehan" pitchFamily="2" charset="-78"/>
            </a:endParaRPr>
          </a:p>
        </p:txBody>
      </p:sp>
      <p:sp>
        <p:nvSpPr>
          <p:cNvPr id="4" name="Text Placeholder 3"/>
          <p:cNvSpPr>
            <a:spLocks noGrp="1"/>
          </p:cNvSpPr>
          <p:nvPr>
            <p:ph type="body" sz="half" idx="2"/>
          </p:nvPr>
        </p:nvSpPr>
        <p:spPr>
          <a:xfrm>
            <a:off x="1600200" y="5638800"/>
            <a:ext cx="7239000" cy="990600"/>
          </a:xfrm>
        </p:spPr>
        <p:txBody>
          <a:bodyPr/>
          <a:lstStyle/>
          <a:p>
            <a:pPr algn="r" rtl="1"/>
            <a:r>
              <a:rPr lang="fa-IR" sz="2800" b="1" dirty="0" smtClean="0">
                <a:cs typeface="B Yagut" pitchFamily="2" charset="-78"/>
              </a:rPr>
              <a:t>ثبت انجمن در اداره ثبت شركتها و موسسات غيرتجاري با شماره ثبت ۳۰۲۷۹ و شناسه ملي ۱۰۳۲۰۸۲۲۷۸۱ </a:t>
            </a:r>
            <a:endParaRPr lang="en-US" sz="2800" b="1" dirty="0">
              <a:cs typeface="B Yagut" pitchFamily="2" charset="-78"/>
            </a:endParaRPr>
          </a:p>
        </p:txBody>
      </p:sp>
      <p:pic>
        <p:nvPicPr>
          <p:cNvPr id="38913" name="Picture 1" descr="C:\Documents and Settings\shar02\Desktop\ITIA+Foundation.JPG"/>
          <p:cNvPicPr>
            <a:picLocks noGrp="1" noChangeAspect="1" noChangeArrowheads="1"/>
          </p:cNvPicPr>
          <p:nvPr>
            <p:ph idx="1"/>
          </p:nvPr>
        </p:nvPicPr>
        <p:blipFill>
          <a:blip r:embed="rId3" cstate="print"/>
          <a:srcRect/>
          <a:stretch>
            <a:fillRect/>
          </a:stretch>
        </p:blipFill>
        <p:spPr bwMode="auto">
          <a:xfrm>
            <a:off x="2133600" y="1143001"/>
            <a:ext cx="3288445" cy="441960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dirty="0" smtClean="0">
                <a:latin typeface="Andalus" pitchFamily="18" charset="-78"/>
                <a:cs typeface="B Esfehan" pitchFamily="2" charset="-78"/>
              </a:rPr>
              <a:t>برخي فعاليتهاي انجام شده ديگر (1) </a:t>
            </a:r>
            <a:endParaRPr lang="en-US" sz="3600" dirty="0"/>
          </a:p>
        </p:txBody>
      </p:sp>
      <p:sp>
        <p:nvSpPr>
          <p:cNvPr id="4" name="Content Placeholder 3"/>
          <p:cNvSpPr>
            <a:spLocks noGrp="1"/>
          </p:cNvSpPr>
          <p:nvPr>
            <p:ph idx="1"/>
          </p:nvPr>
        </p:nvSpPr>
        <p:spPr>
          <a:xfrm>
            <a:off x="304800" y="1143000"/>
            <a:ext cx="8763000" cy="5943600"/>
          </a:xfrm>
        </p:spPr>
        <p:txBody>
          <a:bodyPr/>
          <a:lstStyle/>
          <a:p>
            <a:pPr algn="r" rtl="1">
              <a:buNone/>
            </a:pPr>
            <a:endParaRPr lang="en-US" sz="2000" b="1" dirty="0" smtClean="0"/>
          </a:p>
          <a:p>
            <a:pPr lvl="0" algn="just" rtl="1"/>
            <a:r>
              <a:rPr lang="ar-SA" sz="2000" b="1" dirty="0" smtClean="0"/>
              <a:t>شناسايي حوزه مالياتي، تشكيل پرونده مالياتي، تسليم اظهارنامه هاي ماليات بر عملكرد انجمن براي سالهاي 90 و 91، معافيت از پرداخت ماليات از ناحيه درآمدهاي ناشي از حق عضويت ساليانه اعضاء به انضمام دريافت شماره اقتصادي، انجام فرآيند اعتبارسنجي و احراز مشموليت يا عدم مشموليت انجمن در خصوص پيوستن به نظام ماليات بر ارزش افزوده از طريق مكاتبه رسمي</a:t>
            </a:r>
          </a:p>
          <a:p>
            <a:pPr algn="r" rtl="1"/>
            <a:r>
              <a:rPr lang="fa-IR" sz="2000" b="1" dirty="0" smtClean="0"/>
              <a:t>طراحي و چاپ سربرگ رسمي انجمن در دو قطع </a:t>
            </a:r>
            <a:r>
              <a:rPr lang="en-US" sz="2000" b="1" dirty="0" smtClean="0"/>
              <a:t>A4</a:t>
            </a:r>
            <a:r>
              <a:rPr lang="fa-IR" sz="2000" b="1" dirty="0" smtClean="0"/>
              <a:t> و </a:t>
            </a:r>
            <a:r>
              <a:rPr lang="en-US" sz="2000" b="1" dirty="0" smtClean="0"/>
              <a:t>A5 </a:t>
            </a:r>
            <a:endParaRPr lang="fa-IR" sz="2000" b="1" dirty="0" smtClean="0"/>
          </a:p>
          <a:p>
            <a:pPr algn="r" rtl="1"/>
            <a:r>
              <a:rPr lang="fa-IR" sz="2000" b="1" dirty="0" smtClean="0"/>
              <a:t>ايجاد تغييرات چشمگير در پايگاه اينترنتي انجمن از جمله معرفي كليه اعضاء اصلي انجمن، معرفي نشريات چاپي و الكترونيكي داخلي در حوزه ترجمه، گفتگو با پيشكسوتان ترجمه، آرشيو تصويري انجمن، تازه هاي انجمن و تازه هاي ترجمه و مترجم</a:t>
            </a:r>
          </a:p>
          <a:p>
            <a:pPr algn="r" rtl="1"/>
            <a:r>
              <a:rPr lang="fa-IR" sz="2000" b="1" dirty="0" smtClean="0"/>
              <a:t>تهيه سري كامل دو فصلنامه «مترجم» و «مطالعات ترجمه» و اشتراك شماره هاي آتي اين نشريات به انضمام خريد تعدادي كتاب در حوزه ترجمه براي كتابخانه انجمن</a:t>
            </a:r>
          </a:p>
          <a:p>
            <a:pPr lvl="0" algn="r" rtl="1"/>
            <a:r>
              <a:rPr lang="fa-IR" sz="2000" b="1" dirty="0" smtClean="0"/>
              <a:t>انتشار اينترنتي كليه شرايط و ضوابط استفاده مترجمان از خدمات بيمه اي و تامين اجتماعي بر روي سايت انجمن تحت عنوان «بيمه مترجمان» </a:t>
            </a:r>
          </a:p>
          <a:p>
            <a:pPr lvl="0" algn="r" rtl="1"/>
            <a:r>
              <a:rPr lang="fa-IR" sz="2000" b="1" dirty="0" smtClean="0"/>
              <a:t>تشكيل پرونده و بروز رساني پرونده هاي فيزيكي و رايانه اي كليه اعضاء</a:t>
            </a:r>
          </a:p>
          <a:p>
            <a:pPr algn="r" rtl="1"/>
            <a:r>
              <a:rPr lang="fa-IR" sz="2000" b="1" dirty="0" smtClean="0"/>
              <a:t>اجراي تصميم هيات مديره براي محاسبه نيم بهاء (دويست هزار ريالي) حق عضويت اعضايي كه بعلت حاضر نشدن پروانه صنفي انجمن، كارت عضويت خود را دير دريافت كردند. </a:t>
            </a:r>
            <a:endParaRPr lang="en-US" sz="2000" dirty="0" smtClean="0"/>
          </a:p>
          <a:p>
            <a:pPr lvl="0" algn="r" rtl="1"/>
            <a:endParaRPr lang="en-US" sz="2000" dirty="0" smtClean="0"/>
          </a:p>
          <a:p>
            <a:pPr algn="r" rtl="1"/>
            <a:endParaRPr lang="en-US" sz="2000" b="1" dirty="0" smtClean="0"/>
          </a:p>
          <a:p>
            <a:pPr algn="r" rtl="1">
              <a:buNone/>
            </a:pP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dirty="0" smtClean="0">
                <a:latin typeface="Andalus" pitchFamily="18" charset="-78"/>
                <a:cs typeface="B Esfehan" pitchFamily="2" charset="-78"/>
              </a:rPr>
              <a:t>برخي فعاليتهاي انجام شده ديگر (2) </a:t>
            </a:r>
            <a:endParaRPr lang="en-US" sz="3600" dirty="0"/>
          </a:p>
        </p:txBody>
      </p:sp>
      <p:sp>
        <p:nvSpPr>
          <p:cNvPr id="4" name="Content Placeholder 3"/>
          <p:cNvSpPr>
            <a:spLocks noGrp="1"/>
          </p:cNvSpPr>
          <p:nvPr>
            <p:ph idx="1"/>
          </p:nvPr>
        </p:nvSpPr>
        <p:spPr>
          <a:xfrm>
            <a:off x="304800" y="1295400"/>
            <a:ext cx="8763000" cy="5791200"/>
          </a:xfrm>
        </p:spPr>
        <p:txBody>
          <a:bodyPr/>
          <a:lstStyle/>
          <a:p>
            <a:pPr algn="r" rtl="1">
              <a:buNone/>
            </a:pPr>
            <a:endParaRPr lang="en-US" sz="2000" b="1" dirty="0" smtClean="0"/>
          </a:p>
          <a:p>
            <a:pPr lvl="0" algn="just" rtl="1"/>
            <a:r>
              <a:rPr lang="fa-IR" sz="2000" b="1" dirty="0" smtClean="0"/>
              <a:t>درج آگهي دعوت به مجامع عمومي انجمن در روزنامه كثيرالانتشار اطلاعات در سالهاي 90 و 91</a:t>
            </a:r>
          </a:p>
          <a:p>
            <a:pPr lvl="0" algn="just" rtl="1"/>
            <a:r>
              <a:rPr lang="fa-IR" sz="2000" b="1" dirty="0" smtClean="0"/>
              <a:t>انتشار گزارش عملكرد هيات مديره به مجمع عمومي از سال 89 تا فروردين سال 90 بر روي سايت انجمن</a:t>
            </a:r>
          </a:p>
          <a:p>
            <a:pPr lvl="0" algn="just" rtl="1"/>
            <a:r>
              <a:rPr lang="ar-SA" sz="2000" b="1" dirty="0" smtClean="0"/>
              <a:t>سه بار پيگيري مكاتبه اي با اداره كل سياسي وزارت كشور در خصوص كسب تكليف براي الحاق به فدراسيون جهاني مترجمان </a:t>
            </a:r>
            <a:r>
              <a:rPr lang="en-US" sz="2000" b="1" dirty="0" smtClean="0"/>
              <a:t>-FIT- </a:t>
            </a:r>
            <a:r>
              <a:rPr lang="ar-SA" sz="2000" b="1" dirty="0" smtClean="0"/>
              <a:t>به منظور طي شدن تشريفات مورد لزوم در تاريخهاي، </a:t>
            </a:r>
            <a:r>
              <a:rPr lang="fa-IR" sz="2000" b="1" dirty="0" smtClean="0"/>
              <a:t>90/12/20، 91/2/17 </a:t>
            </a:r>
            <a:r>
              <a:rPr lang="ar-SA" sz="2000" b="1" dirty="0" smtClean="0"/>
              <a:t>و </a:t>
            </a:r>
            <a:r>
              <a:rPr lang="fa-IR" sz="2000" b="1" dirty="0" smtClean="0"/>
              <a:t>91/11/23</a:t>
            </a:r>
            <a:r>
              <a:rPr lang="ar-SA" sz="2000" b="1" dirty="0" smtClean="0"/>
              <a:t>  و پيگيري هاي مكرر غيرحضوري و حضوري – گفتني است اين فدراسيون با تعامل تنگاتنگ با سازمان «يونسكو» در حال حاضر از 55 كشور جهان، بيش از هشتاد هزار مترجم عضو دارد.  </a:t>
            </a:r>
          </a:p>
          <a:p>
            <a:pPr lvl="0" algn="ctr" rtl="1"/>
            <a:r>
              <a:rPr lang="en-US" sz="2000" b="1" dirty="0" smtClean="0"/>
              <a:t>The International Federation of Translators (FIT)</a:t>
            </a:r>
          </a:p>
          <a:p>
            <a:pPr algn="just" rtl="1"/>
            <a:r>
              <a:rPr lang="fa-IR" sz="2000" b="1" dirty="0" smtClean="0"/>
              <a:t>ارسال نامه درخواست الحاق انجمن به «انجمن بين المللي مترجمان شفاهي كنفرانس» به وزارت كشور – اين انجمن با شش دهه فعاليت، هم اكنون از نود كشور جهان، بالغ بر سه هزار مترجم شفاهي و همزمان زبانهاي زنده دنيا را در عضويت خود دارد.  </a:t>
            </a:r>
          </a:p>
          <a:p>
            <a:pPr algn="r" rtl="1"/>
            <a:r>
              <a:rPr lang="en-US" sz="2000" b="1" dirty="0" smtClean="0"/>
              <a:t>The International Association of Conference Interpreters (AIIC)</a:t>
            </a:r>
          </a:p>
          <a:p>
            <a:pPr algn="r" rtl="1"/>
            <a:endParaRPr lang="en-US" sz="2000" b="1" dirty="0" smtClean="0"/>
          </a:p>
          <a:p>
            <a:pPr algn="r" rtl="1">
              <a:buNone/>
            </a:pP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52400"/>
            <a:ext cx="4608513" cy="838200"/>
          </a:xfrm>
        </p:spPr>
        <p:txBody>
          <a:bodyPr/>
          <a:lstStyle/>
          <a:p>
            <a:pPr algn="ctr" rtl="1"/>
            <a:r>
              <a:rPr lang="fa-IR" sz="2800" dirty="0" smtClean="0">
                <a:cs typeface="B Esfehan" pitchFamily="2" charset="-78"/>
              </a:rPr>
              <a:t>چشم انداز فعاليتهاي برون مرزي انجمن صنفي مترجمان ایران </a:t>
            </a:r>
            <a:endParaRPr lang="en-US" sz="2800" dirty="0">
              <a:cs typeface="B Esfehan" pitchFamily="2" charset="-78"/>
            </a:endParaRPr>
          </a:p>
        </p:txBody>
      </p:sp>
      <p:sp>
        <p:nvSpPr>
          <p:cNvPr id="3" name="Content Placeholder 2"/>
          <p:cNvSpPr>
            <a:spLocks noGrp="1"/>
          </p:cNvSpPr>
          <p:nvPr>
            <p:ph idx="1"/>
          </p:nvPr>
        </p:nvSpPr>
        <p:spPr>
          <a:xfrm>
            <a:off x="-381000" y="152400"/>
            <a:ext cx="5111750" cy="5929313"/>
          </a:xfrm>
        </p:spPr>
        <p:txBody>
          <a:bodyPr/>
          <a:lstStyle/>
          <a:p>
            <a:pPr marL="514350" lvl="0" indent="-514350" algn="r" rtl="1">
              <a:buFont typeface="+mj-lt"/>
              <a:buAutoNum type="arabicPeriod"/>
            </a:pPr>
            <a:endParaRPr lang="fa-IR" sz="2800" b="1" dirty="0" smtClean="0">
              <a:solidFill>
                <a:schemeClr val="tx1"/>
              </a:solidFill>
              <a:latin typeface="+mn-lt"/>
              <a:ea typeface="+mn-ea"/>
              <a:cs typeface="+mn-cs"/>
            </a:endParaRPr>
          </a:p>
          <a:p>
            <a:pPr>
              <a:buNone/>
            </a:pPr>
            <a:endParaRPr lang="en-US" dirty="0"/>
          </a:p>
        </p:txBody>
      </p:sp>
      <p:sp>
        <p:nvSpPr>
          <p:cNvPr id="4" name="Text Placeholder 3"/>
          <p:cNvSpPr>
            <a:spLocks noGrp="1"/>
          </p:cNvSpPr>
          <p:nvPr>
            <p:ph type="body" sz="half" idx="2"/>
          </p:nvPr>
        </p:nvSpPr>
        <p:spPr>
          <a:xfrm>
            <a:off x="457201" y="1600200"/>
            <a:ext cx="8458199" cy="5105400"/>
          </a:xfrm>
        </p:spPr>
        <p:txBody>
          <a:bodyPr/>
          <a:lstStyle/>
          <a:p>
            <a:pPr algn="ctr"/>
            <a:r>
              <a:rPr lang="fa-IR" sz="2400" b="1" dirty="0" smtClean="0"/>
              <a:t>مزایای الحاق انجمن به فدراسيون بين المللي مترجمان</a:t>
            </a:r>
            <a:endParaRPr lang="de-DE" sz="2400" b="1" dirty="0" smtClean="0"/>
          </a:p>
          <a:p>
            <a:pPr algn="r"/>
            <a:endParaRPr lang="de-DE" sz="2400" b="1" dirty="0" smtClean="0"/>
          </a:p>
          <a:p>
            <a:pPr algn="r"/>
            <a:r>
              <a:rPr lang="fa-IR" sz="2400" b="1" dirty="0" smtClean="0"/>
              <a:t>معرفی مترجمان ممتاز ایرانی برای شرکت در رقابتهای: </a:t>
            </a:r>
          </a:p>
          <a:p>
            <a:pPr algn="r"/>
            <a:r>
              <a:rPr lang="fa-IR" sz="2400" b="1" dirty="0" smtClean="0"/>
              <a:t>جایزه بهترین آثار فاخر ترجمه در زمینه ادبیات داستانی </a:t>
            </a:r>
          </a:p>
          <a:p>
            <a:pPr algn="r"/>
            <a:r>
              <a:rPr lang="de-DE" sz="2400" b="1" dirty="0" smtClean="0"/>
              <a:t> </a:t>
            </a:r>
            <a:r>
              <a:rPr lang="fa-IR" sz="2400" b="1" dirty="0" smtClean="0"/>
              <a:t>جایزه بهترین آثار فاخر ترجمه در زمینه ادبیات غیرداستانی -آثار جدی- </a:t>
            </a:r>
            <a:r>
              <a:rPr lang="de-DE" sz="2400" b="1" dirty="0" smtClean="0"/>
              <a:t>  </a:t>
            </a:r>
            <a:endParaRPr lang="fa-IR" sz="2400" b="1" dirty="0" smtClean="0"/>
          </a:p>
          <a:p>
            <a:pPr algn="r"/>
            <a:r>
              <a:rPr lang="fa-IR" sz="2400" b="1" dirty="0" smtClean="0"/>
              <a:t>جایزه بهترین نشریات ادواری در حوزه ترجمه </a:t>
            </a:r>
          </a:p>
          <a:p>
            <a:pPr algn="r"/>
            <a:r>
              <a:rPr lang="fa-IR" sz="2400" b="1" dirty="0" smtClean="0"/>
              <a:t>   جایزه بهترین پایگاه اینترنتی ترجمه</a:t>
            </a:r>
            <a:endParaRPr lang="en-US" sz="2400" b="1" dirty="0" smtClean="0"/>
          </a:p>
          <a:p>
            <a:pPr algn="r"/>
            <a:r>
              <a:rPr lang="fa-IR" sz="2400" b="1" dirty="0" smtClean="0"/>
              <a:t>صدور کارت عضویت فدراسیون برای اعضاء ممتاز ایرانی </a:t>
            </a:r>
          </a:p>
          <a:p>
            <a:pPr algn="r"/>
            <a:r>
              <a:rPr lang="fa-IR" sz="2400" b="1" dirty="0" smtClean="0"/>
              <a:t>   معرفی برای شرکت در برنامه ها و گارگاههای تخصصی گرایشهای مختلف طبق    تقویم سالیانه فدراسیون بین المللی مترجمان</a:t>
            </a:r>
          </a:p>
          <a:p>
            <a:endParaRPr lang="en-US" dirty="0"/>
          </a:p>
        </p:txBody>
      </p:sp>
      <p:pic>
        <p:nvPicPr>
          <p:cNvPr id="5" name="Content Placeholder 7" descr="fit site.jpg"/>
          <p:cNvPicPr>
            <a:picLocks noChangeAspect="1"/>
          </p:cNvPicPr>
          <p:nvPr/>
        </p:nvPicPr>
        <p:blipFill>
          <a:blip r:embed="rId3" cstate="print"/>
          <a:stretch>
            <a:fillRect/>
          </a:stretch>
        </p:blipFill>
        <p:spPr bwMode="auto">
          <a:xfrm>
            <a:off x="228600" y="1447801"/>
            <a:ext cx="1676400" cy="1319608"/>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PPP_AFREE_TXT_Worldmap">
  <a:themeElements>
    <a:clrScheme name="PPP_AFREE_TXT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P_AFREE_TXT_Worldmap">
      <a:majorFont>
        <a:latin typeface="Times New Roman"/>
        <a:ea typeface=""/>
        <a:cs typeface=""/>
      </a:majorFont>
      <a:minorFont>
        <a:latin typeface="Times New Roman"/>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P_AFREE_TXT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FREE_TXT_Worldma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FREE_TXT_Worldma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FREE_TXT_Worldma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FREE_TXT_Worldma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FREE_TXT_Worldma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FREE_TXT_Worldma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664</TotalTime>
  <Words>1282</Words>
  <Application>Microsoft Office PowerPoint</Application>
  <PresentationFormat>On-screen Show (4:3)</PresentationFormat>
  <Paragraphs>90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PPP_AFREE_TXT_Worldmap</vt:lpstr>
      <vt:lpstr>Slide 1</vt:lpstr>
      <vt:lpstr>   گزارش عملكرد هيات مديره انجمن صنفي مترجمان ايران از 20 فروردين 1390 لغايت 9 اسفند 1391 به مجمع عمومی  </vt:lpstr>
      <vt:lpstr>دو سال حضور در نمايشگاه بين المللي كتاب </vt:lpstr>
      <vt:lpstr>برگزاري دومين مجمع عمومي انجمن در 20 فروردين 1390  </vt:lpstr>
      <vt:lpstr>پروانه سه سالانه دور دوم فعاليت انجمن</vt:lpstr>
      <vt:lpstr>ثبت رسمي انجمن در اداره ثبت  91/7/16</vt:lpstr>
      <vt:lpstr>برخي فعاليتهاي انجام شده ديگر (1) </vt:lpstr>
      <vt:lpstr>برخي فعاليتهاي انجام شده ديگر (2) </vt:lpstr>
      <vt:lpstr>چشم انداز فعاليتهاي برون مرزي انجمن صنفي مترجمان ایران </vt:lpstr>
      <vt:lpstr>چشم انداز فعاليتهاي برون مرزي انجمن </vt:lpstr>
      <vt:lpstr> رشد در عضوگيري  </vt:lpstr>
      <vt:lpstr>برخي فعاليتهاي شاخص مالي</vt:lpstr>
      <vt:lpstr>انتشار جوابيه انجمن در روزنامه همشهري در تاريخ 27 تير ماه 91</vt:lpstr>
      <vt:lpstr> حمايت معنوي انجمن از يك نشست نقد و بررسي ترجمه كتاب   </vt:lpstr>
      <vt:lpstr>بازديد از فصلنامه مترجم در مشهد </vt:lpstr>
      <vt:lpstr>طراحي كارت عضويت دو زبانه فارسي و انگليسي</vt:lpstr>
      <vt:lpstr> فرصتهاي اشتغالزا و گراميداشت روز جهاني ترجمه درا يران  </vt:lpstr>
      <vt:lpstr>دفتر انجمن  </vt:lpstr>
      <vt:lpstr>مسئول دفتر انجمن </vt:lpstr>
      <vt:lpstr>برنامه هاي آتي انجمن در سال آينده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عملکرد انجمن مترجمان ایران</dc:title>
  <dc:creator>admin</dc:creator>
  <cp:lastModifiedBy>PARAND</cp:lastModifiedBy>
  <cp:revision>291</cp:revision>
  <dcterms:created xsi:type="dcterms:W3CDTF">2011-03-08T05:56:04Z</dcterms:created>
  <dcterms:modified xsi:type="dcterms:W3CDTF">2013-03-23T15:36:22Z</dcterms:modified>
</cp:coreProperties>
</file>